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1"/>
  </p:notesMasterIdLst>
  <p:sldIdLst>
    <p:sldId id="521" r:id="rId3"/>
    <p:sldId id="884" r:id="rId4"/>
    <p:sldId id="841" r:id="rId5"/>
    <p:sldId id="850" r:id="rId6"/>
    <p:sldId id="509" r:id="rId7"/>
    <p:sldId id="550" r:id="rId8"/>
    <p:sldId id="539" r:id="rId9"/>
    <p:sldId id="540" r:id="rId10"/>
    <p:sldId id="542" r:id="rId11"/>
    <p:sldId id="543" r:id="rId12"/>
    <p:sldId id="544" r:id="rId13"/>
    <p:sldId id="886" r:id="rId14"/>
    <p:sldId id="890" r:id="rId15"/>
    <p:sldId id="891" r:id="rId16"/>
    <p:sldId id="892" r:id="rId17"/>
    <p:sldId id="889" r:id="rId18"/>
    <p:sldId id="545" r:id="rId19"/>
    <p:sldId id="546" r:id="rId20"/>
    <p:sldId id="547" r:id="rId21"/>
    <p:sldId id="549" r:id="rId22"/>
    <p:sldId id="897" r:id="rId23"/>
    <p:sldId id="898" r:id="rId24"/>
    <p:sldId id="899" r:id="rId25"/>
    <p:sldId id="554" r:id="rId26"/>
    <p:sldId id="541" r:id="rId27"/>
    <p:sldId id="553" r:id="rId28"/>
    <p:sldId id="548" r:id="rId29"/>
    <p:sldId id="53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an Ning Lin" initials="GNL" lastIdx="1" clrIdx="0">
    <p:extLst>
      <p:ext uri="{19B8F6BF-5375-455C-9EA6-DF929625EA0E}">
        <p15:presenceInfo xmlns:p15="http://schemas.microsoft.com/office/powerpoint/2012/main" userId="Guan Ning 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A33"/>
    <a:srgbClr val="356184"/>
    <a:srgbClr val="2D61FF"/>
    <a:srgbClr val="0403C0"/>
    <a:srgbClr val="060009"/>
    <a:srgbClr val="FFCDCD"/>
    <a:srgbClr val="FF7979"/>
    <a:srgbClr val="474A46"/>
    <a:srgbClr val="50565D"/>
    <a:srgbClr val="1DB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88865" autoAdjust="0"/>
  </p:normalViewPr>
  <p:slideViewPr>
    <p:cSldViewPr snapToGrid="0">
      <p:cViewPr varScale="1">
        <p:scale>
          <a:sx n="101" d="100"/>
          <a:sy n="101" d="100"/>
        </p:scale>
        <p:origin x="120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5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C949D-51F2-40D9-A332-EE908F3BF1B8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1AA15-0798-4CD8-8ECC-EEF2C5E1E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5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AA15-0798-4CD8-8ECC-EEF2C5E1E1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39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https://sphweb.bumc.bu.edu/otlt/MPH-Modules/BS/BS704_Correlation-Regression/</a:t>
            </a:r>
          </a:p>
          <a:p>
            <a:endParaRPr lang="en-US" dirty="0"/>
          </a:p>
          <a:p>
            <a:r>
              <a:rPr lang="en-US" dirty="0"/>
              <a:t>Multiple linear regression:  https://ernesto.net/multiple-linear-regression-from-scratch-in-python/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1AA15-0798-4CD8-8ECC-EEF2C5E1E1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3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1AA15-0798-4CD8-8ECC-EEF2C5E1E1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4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AA15-0798-4CD8-8ECC-EEF2C5E1E1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0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172339" y="172034"/>
            <a:ext cx="2671973" cy="712347"/>
            <a:chOff x="3547293" y="176206"/>
            <a:chExt cx="2671973" cy="712347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404" r="73167"/>
            <a:stretch/>
          </p:blipFill>
          <p:spPr>
            <a:xfrm>
              <a:off x="3547293" y="176206"/>
              <a:ext cx="709494" cy="71064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4" t="811"/>
            <a:stretch/>
          </p:blipFill>
          <p:spPr>
            <a:xfrm>
              <a:off x="4383742" y="225501"/>
              <a:ext cx="1835524" cy="663052"/>
            </a:xfrm>
            <a:prstGeom prst="rect">
              <a:avLst/>
            </a:prstGeom>
          </p:spPr>
        </p:pic>
      </p:grpSp>
      <p:sp>
        <p:nvSpPr>
          <p:cNvPr id="18" name="标题 1"/>
          <p:cNvSpPr>
            <a:spLocks noGrp="1"/>
          </p:cNvSpPr>
          <p:nvPr>
            <p:ph type="ctrTitle"/>
          </p:nvPr>
        </p:nvSpPr>
        <p:spPr>
          <a:xfrm>
            <a:off x="1504454" y="1845187"/>
            <a:ext cx="9144000" cy="2387600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副标题 2"/>
          <p:cNvSpPr>
            <a:spLocks noGrp="1"/>
          </p:cNvSpPr>
          <p:nvPr>
            <p:ph type="subTitle" idx="1"/>
          </p:nvPr>
        </p:nvSpPr>
        <p:spPr>
          <a:xfrm>
            <a:off x="1899990" y="4653499"/>
            <a:ext cx="8352928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7" t="2859"/>
          <a:stretch/>
        </p:blipFill>
        <p:spPr>
          <a:xfrm>
            <a:off x="0" y="6545677"/>
            <a:ext cx="1433012" cy="312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263" y="98197"/>
            <a:ext cx="1768316" cy="17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9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22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sjtu.edu.cn/_mediafile/wwwsjtu2013/2011/04/12/w0c722ksq2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4402" b="24402"/>
          <a:stretch/>
        </p:blipFill>
        <p:spPr bwMode="auto">
          <a:xfrm>
            <a:off x="6887591" y="2880999"/>
            <a:ext cx="5303675" cy="397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 userDrawn="1"/>
        </p:nvGrpSpPr>
        <p:grpSpPr>
          <a:xfrm>
            <a:off x="241354" y="178579"/>
            <a:ext cx="3827949" cy="721428"/>
            <a:chOff x="6171654" y="131511"/>
            <a:chExt cx="2870962" cy="721428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" t="61874" r="3834" b="10002"/>
            <a:stretch/>
          </p:blipFill>
          <p:spPr>
            <a:xfrm>
              <a:off x="6846497" y="323076"/>
              <a:ext cx="2196119" cy="37864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654" y="131511"/>
              <a:ext cx="721428" cy="721428"/>
            </a:xfrm>
            <a:prstGeom prst="rect">
              <a:avLst/>
            </a:prstGeom>
          </p:spPr>
        </p:pic>
      </p:grp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0" y="1700808"/>
            <a:ext cx="12192000" cy="2387600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527382" y="4509120"/>
            <a:ext cx="11137237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462688" y="189365"/>
            <a:ext cx="3496235" cy="710643"/>
            <a:chOff x="4383742" y="194982"/>
            <a:chExt cx="2622176" cy="710643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404" r="73167"/>
            <a:stretch/>
          </p:blipFill>
          <p:spPr>
            <a:xfrm>
              <a:off x="6296424" y="194982"/>
              <a:ext cx="709494" cy="7106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4" t="811"/>
            <a:stretch/>
          </p:blipFill>
          <p:spPr>
            <a:xfrm>
              <a:off x="4383742" y="225501"/>
              <a:ext cx="1835524" cy="66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600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7" t="2859"/>
          <a:stretch/>
        </p:blipFill>
        <p:spPr>
          <a:xfrm>
            <a:off x="0" y="6545678"/>
            <a:ext cx="1910683" cy="3123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271" y="1122834"/>
            <a:ext cx="11349317" cy="5351926"/>
          </a:xfr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 sz="20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 sz="1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0" y="179389"/>
            <a:ext cx="12192000" cy="720725"/>
          </a:xfrm>
        </p:spPr>
        <p:txBody>
          <a:bodyPr>
            <a:normAutofit/>
          </a:bodyPr>
          <a:lstStyle>
            <a:lvl1pPr algn="ctr">
              <a:defRPr lang="zh-CN" altLang="en-US" sz="32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defRPr>
            </a:lvl1pPr>
          </a:lstStyle>
          <a:p>
            <a:r>
              <a:rPr lang="en-US" altLang="zh-CN" dirty="0"/>
              <a:t>Click here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1" y="179387"/>
            <a:ext cx="729004" cy="5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88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>
            <a:off x="314120" y="2579602"/>
            <a:ext cx="5741418" cy="4949498"/>
          </a:xfrm>
          <a:prstGeom prst="hexagon">
            <a:avLst/>
          </a:prstGeom>
          <a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Hexagon 1_1"/>
          <p:cNvSpPr/>
          <p:nvPr userDrawn="1"/>
        </p:nvSpPr>
        <p:spPr>
          <a:xfrm>
            <a:off x="742478" y="2948877"/>
            <a:ext cx="4884702" cy="4210949"/>
          </a:xfrm>
          <a:prstGeom prst="hexagon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7674461" y="3021444"/>
            <a:ext cx="550620" cy="78241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7069819" y="3429000"/>
            <a:ext cx="634521" cy="90163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exagon 1_1"/>
          <p:cNvSpPr/>
          <p:nvPr userDrawn="1"/>
        </p:nvSpPr>
        <p:spPr>
          <a:xfrm>
            <a:off x="-17563" y="873763"/>
            <a:ext cx="2908970" cy="2507733"/>
          </a:xfrm>
          <a:prstGeom prst="hexagon">
            <a:avLst/>
          </a:prstGeom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6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Hexagon 1_1"/>
          <p:cNvSpPr/>
          <p:nvPr userDrawn="1"/>
        </p:nvSpPr>
        <p:spPr>
          <a:xfrm>
            <a:off x="5974233" y="5877964"/>
            <a:ext cx="1700228" cy="1465714"/>
          </a:xfrm>
          <a:prstGeom prst="hexagon">
            <a:avLst/>
          </a:prstGeom>
          <a:ln>
            <a:gradFill>
              <a:gsLst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6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066470" y="5127827"/>
            <a:ext cx="6470651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066470" y="3876580"/>
            <a:ext cx="6470651" cy="1251248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777580"/>
            <a:ext cx="1084580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1073851"/>
            <a:ext cx="1084580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142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503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732583" y="1143545"/>
            <a:ext cx="3446563" cy="3776989"/>
            <a:chOff x="-17563" y="873763"/>
            <a:chExt cx="6073101" cy="6655337"/>
          </a:xfrm>
        </p:grpSpPr>
        <p:sp>
          <p:nvSpPr>
            <p:cNvPr id="8" name="六边形 7"/>
            <p:cNvSpPr/>
            <p:nvPr userDrawn="1"/>
          </p:nvSpPr>
          <p:spPr>
            <a:xfrm>
              <a:off x="314120" y="2579602"/>
              <a:ext cx="5741418" cy="4949498"/>
            </a:xfrm>
            <a:prstGeom prst="hexagon">
              <a:avLst/>
            </a:prstGeom>
            <a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Hexagon 1_1"/>
            <p:cNvSpPr/>
            <p:nvPr userDrawn="1"/>
          </p:nvSpPr>
          <p:spPr>
            <a:xfrm>
              <a:off x="742478" y="2948877"/>
              <a:ext cx="4884702" cy="4210949"/>
            </a:xfrm>
            <a:prstGeom prst="hexagon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Hexagon 1_1"/>
            <p:cNvSpPr/>
            <p:nvPr userDrawn="1"/>
          </p:nvSpPr>
          <p:spPr>
            <a:xfrm>
              <a:off x="-17563" y="873763"/>
              <a:ext cx="2908970" cy="2507733"/>
            </a:xfrm>
            <a:prstGeom prst="hexagon">
              <a:avLst/>
            </a:prstGeom>
            <a:ln>
              <a:gradFill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6000">
                    <a:schemeClr val="accent3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362503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363619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04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124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798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653066" y="-739290"/>
            <a:ext cx="6073101" cy="6655337"/>
            <a:chOff x="-17563" y="873763"/>
            <a:chExt cx="6073101" cy="6655337"/>
          </a:xfrm>
        </p:grpSpPr>
        <p:sp>
          <p:nvSpPr>
            <p:cNvPr id="9" name="六边形 8"/>
            <p:cNvSpPr/>
            <p:nvPr userDrawn="1"/>
          </p:nvSpPr>
          <p:spPr>
            <a:xfrm>
              <a:off x="314120" y="2579602"/>
              <a:ext cx="5741418" cy="4949498"/>
            </a:xfrm>
            <a:prstGeom prst="hexagon">
              <a:avLst/>
            </a:prstGeom>
            <a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Hexagon 1_1"/>
            <p:cNvSpPr/>
            <p:nvPr userDrawn="1"/>
          </p:nvSpPr>
          <p:spPr>
            <a:xfrm>
              <a:off x="742478" y="2948877"/>
              <a:ext cx="4884702" cy="4210949"/>
            </a:xfrm>
            <a:prstGeom prst="hexagon">
              <a:avLst/>
            </a:prstGeom>
            <a:solidFill>
              <a:schemeClr val="bg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Hexagon 1_1"/>
            <p:cNvSpPr/>
            <p:nvPr userDrawn="1"/>
          </p:nvSpPr>
          <p:spPr>
            <a:xfrm>
              <a:off x="-17563" y="873763"/>
              <a:ext cx="2908970" cy="2507733"/>
            </a:xfrm>
            <a:prstGeom prst="hexagon">
              <a:avLst/>
            </a:prstGeom>
            <a:ln>
              <a:gradFill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6000">
                    <a:schemeClr val="accent3">
                      <a:lumMod val="20000"/>
                      <a:lumOff val="8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179709" y="1866251"/>
            <a:ext cx="5118100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179709" y="4172487"/>
            <a:ext cx="51181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79711" y="3876216"/>
            <a:ext cx="51181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210780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7188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7" t="2859"/>
          <a:stretch/>
        </p:blipFill>
        <p:spPr>
          <a:xfrm>
            <a:off x="0" y="6545677"/>
            <a:ext cx="1433012" cy="312323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14398" y="1120598"/>
            <a:ext cx="10318283" cy="5020320"/>
          </a:xfr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 sz="20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 sz="16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 sz="1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914399" y="137393"/>
            <a:ext cx="10318283" cy="720725"/>
          </a:xfrm>
        </p:spPr>
        <p:txBody>
          <a:bodyPr>
            <a:normAutofit/>
          </a:bodyPr>
          <a:lstStyle>
            <a:lvl1pPr algn="l">
              <a:defRPr lang="zh-CN" altLang="en-US" sz="32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defRPr>
            </a:lvl1pPr>
          </a:lstStyle>
          <a:p>
            <a:r>
              <a:rPr lang="en-US" altLang="zh-CN" dirty="0"/>
              <a:t>Click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72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9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1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1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3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4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00155-C979-4680-8616-2C37C5A54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7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4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4842" y="659823"/>
            <a:ext cx="9144000" cy="2387600"/>
          </a:xfrm>
        </p:spPr>
        <p:txBody>
          <a:bodyPr/>
          <a:lstStyle/>
          <a:p>
            <a:r>
              <a:rPr lang="zh-CN" altLang="en-US" dirty="0"/>
              <a:t>生物医学统计概论</a:t>
            </a:r>
            <a:r>
              <a:rPr lang="en-US" altLang="zh-CN" dirty="0"/>
              <a:t>(BI148-2)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1681" y="2919604"/>
            <a:ext cx="8352928" cy="1655762"/>
          </a:xfrm>
        </p:spPr>
        <p:txBody>
          <a:bodyPr/>
          <a:lstStyle/>
          <a:p>
            <a:r>
              <a:rPr lang="zh-CN" altLang="en-US" dirty="0"/>
              <a:t>授课：林关宁</a:t>
            </a:r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2986340" y="2305613"/>
            <a:ext cx="7031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Fundamentals of Biomedical Statistics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4827798"/>
            <a:ext cx="12192000" cy="2030202"/>
            <a:chOff x="0" y="4827798"/>
            <a:chExt cx="12192000" cy="203020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833" b="1800"/>
            <a:stretch/>
          </p:blipFill>
          <p:spPr>
            <a:xfrm>
              <a:off x="6416842" y="4827798"/>
              <a:ext cx="5775158" cy="203020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27798"/>
              <a:ext cx="6416842" cy="203020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82BF37-FBB2-43CF-BC15-10206D4BC2A6}"/>
              </a:ext>
            </a:extLst>
          </p:cNvPr>
          <p:cNvSpPr txBox="1"/>
          <p:nvPr/>
        </p:nvSpPr>
        <p:spPr>
          <a:xfrm>
            <a:off x="303112" y="3763378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2022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春季</a:t>
            </a:r>
            <a:endParaRPr 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D8AF00-005B-4CB7-B783-6FABBFEEB925}"/>
              </a:ext>
            </a:extLst>
          </p:cNvPr>
          <p:cNvSpPr/>
          <p:nvPr/>
        </p:nvSpPr>
        <p:spPr>
          <a:xfrm>
            <a:off x="4960428" y="4239876"/>
            <a:ext cx="3076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contact: nickgnlin@sjtu.edu.cn</a:t>
            </a:r>
          </a:p>
        </p:txBody>
      </p:sp>
    </p:spTree>
    <p:extLst>
      <p:ext uri="{BB962C8B-B14F-4D97-AF65-F5344CB8AC3E}">
        <p14:creationId xmlns:p14="http://schemas.microsoft.com/office/powerpoint/2010/main" val="13010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90D061B-E586-F856-958D-A46CC208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649469-F6E8-802B-F5B8-210D9731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AE80835-9124-7BCC-2DAB-61B4531B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40" y="-74889"/>
            <a:ext cx="10850563" cy="1028699"/>
          </a:xfrm>
        </p:spPr>
        <p:txBody>
          <a:bodyPr/>
          <a:lstStyle/>
          <a:p>
            <a:r>
              <a:rPr lang="en-US" altLang="zh-CN" dirty="0"/>
              <a:t>1.3  MLR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例子（ </a:t>
            </a:r>
            <a:r>
              <a:rPr lang="en-US" altLang="zh-CN" dirty="0" err="1"/>
              <a:t>mtcar</a:t>
            </a:r>
            <a:r>
              <a:rPr lang="en-US" altLang="zh-CN" dirty="0"/>
              <a:t> 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en-US" altLang="zh-CN" i="1" dirty="0" err="1"/>
              <a:t>mpg~hp+wt</a:t>
            </a:r>
            <a:endParaRPr lang="zh-CN" altLang="en-US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43691B-3246-0B72-21CE-1223C7B2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1" y="1334310"/>
            <a:ext cx="5672830" cy="18847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F0B38F6-F1A9-E6DD-8A2C-B4B85631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152" y="1174988"/>
            <a:ext cx="5672830" cy="204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D2259D-02DE-3747-F9F3-9A3415EA0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40" y="3531719"/>
            <a:ext cx="3864129" cy="31468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E763A4-6058-D827-9517-061541F46BA4}"/>
              </a:ext>
            </a:extLst>
          </p:cNvPr>
          <p:cNvSpPr txBox="1"/>
          <p:nvPr/>
        </p:nvSpPr>
        <p:spPr>
          <a:xfrm>
            <a:off x="507330" y="3244334"/>
            <a:ext cx="2935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mpg~hp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B4C8E3-907D-D705-7A3E-AD68C556B3A2}"/>
              </a:ext>
            </a:extLst>
          </p:cNvPr>
          <p:cNvSpPr txBox="1"/>
          <p:nvPr/>
        </p:nvSpPr>
        <p:spPr>
          <a:xfrm>
            <a:off x="4466788" y="3155296"/>
            <a:ext cx="2935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mpg~hp+wt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4840CD3-F923-9894-65FE-CC220960B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789" y="3524628"/>
            <a:ext cx="3665504" cy="31103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60A1505-8414-B064-6F59-DDC4BBA073E4}"/>
              </a:ext>
            </a:extLst>
          </p:cNvPr>
          <p:cNvSpPr txBox="1"/>
          <p:nvPr/>
        </p:nvSpPr>
        <p:spPr>
          <a:xfrm>
            <a:off x="8136111" y="3180640"/>
            <a:ext cx="2935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mpg~hp+wt+am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8A3708F-3C75-087D-512F-CB89D5305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932" y="3532498"/>
            <a:ext cx="3726458" cy="322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4A7A1B-FE7D-41DA-8DAF-2B1B5627238F}"/>
              </a:ext>
            </a:extLst>
          </p:cNvPr>
          <p:cNvSpPr/>
          <p:nvPr/>
        </p:nvSpPr>
        <p:spPr>
          <a:xfrm>
            <a:off x="10150546" y="3429000"/>
            <a:ext cx="19990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am</a:t>
            </a:r>
            <a:r>
              <a:rPr lang="zh-CN" altLang="en-US" sz="1000" dirty="0"/>
              <a:t>（自动</a:t>
            </a:r>
            <a:r>
              <a:rPr lang="en-US" altLang="zh-CN" sz="1000" dirty="0"/>
              <a:t>0</a:t>
            </a:r>
            <a:r>
              <a:rPr lang="zh-CN" altLang="en-US" sz="1000" dirty="0"/>
              <a:t>，手动</a:t>
            </a:r>
            <a:r>
              <a:rPr lang="en-US" altLang="zh-CN" sz="1000" dirty="0"/>
              <a:t>1</a:t>
            </a:r>
            <a:r>
              <a:rPr lang="zh-CN" altLang="en-US" sz="1000" dirty="0"/>
              <a:t>）</a:t>
            </a:r>
            <a:r>
              <a:rPr lang="en-US" sz="1000" dirty="0"/>
              <a:t>是一个整数变量，我们想将其视为categorical变量，可以使用 C() 操作符来实现这一点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152B8A-EA77-4D05-9091-DD7B38F7D1A3}"/>
              </a:ext>
            </a:extLst>
          </p:cNvPr>
          <p:cNvSpPr/>
          <p:nvPr/>
        </p:nvSpPr>
        <p:spPr>
          <a:xfrm>
            <a:off x="8952289" y="174564"/>
            <a:ext cx="30144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mpg: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Miles/(US) gallon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hp: Gross horsepower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am: Transmission (0 = automatic, 1 = manual)</a:t>
            </a:r>
          </a:p>
        </p:txBody>
      </p:sp>
    </p:spTree>
    <p:extLst>
      <p:ext uri="{BB962C8B-B14F-4D97-AF65-F5344CB8AC3E}">
        <p14:creationId xmlns:p14="http://schemas.microsoft.com/office/powerpoint/2010/main" val="105621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EC9435-0E99-FBDC-64D7-6B1A8FBF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9687" y="6231562"/>
            <a:ext cx="2909888" cy="20638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C878599-A6F0-5CC6-0CD5-85CE22AC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en-US" altLang="zh-CN" dirty="0" err="1"/>
              <a:t>smf.ols.summary</a:t>
            </a:r>
            <a:r>
              <a:rPr lang="en-US" altLang="zh-CN" dirty="0"/>
              <a:t>() </a:t>
            </a:r>
            <a:r>
              <a:rPr lang="zh-CN" altLang="en-US" dirty="0"/>
              <a:t>及结果解释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31CDE99-6062-E307-F0BA-B9B94527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43" y="1204465"/>
            <a:ext cx="7173398" cy="55881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490DC8-9B53-6499-82A0-4DC29AC916D9}"/>
              </a:ext>
            </a:extLst>
          </p:cNvPr>
          <p:cNvSpPr txBox="1"/>
          <p:nvPr/>
        </p:nvSpPr>
        <p:spPr>
          <a:xfrm>
            <a:off x="857601" y="1665276"/>
            <a:ext cx="19800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Omnibus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Pro(Omnibus)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Skew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Kurtosis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Jarque-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Bera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(JB)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Prob(JB)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4AA0E6-36CA-F389-D7B7-C9E6A0BFC464}"/>
              </a:ext>
            </a:extLst>
          </p:cNvPr>
          <p:cNvSpPr txBox="1"/>
          <p:nvPr/>
        </p:nvSpPr>
        <p:spPr>
          <a:xfrm>
            <a:off x="426371" y="1320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残差正态性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5C7895-492E-2241-373B-B82B98F1335F}"/>
              </a:ext>
            </a:extLst>
          </p:cNvPr>
          <p:cNvSpPr txBox="1"/>
          <p:nvPr/>
        </p:nvSpPr>
        <p:spPr>
          <a:xfrm>
            <a:off x="5243589" y="11631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模型概括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D00C51-F650-3B6E-8593-5FB52AE6C9F0}"/>
              </a:ext>
            </a:extLst>
          </p:cNvPr>
          <p:cNvSpPr txBox="1"/>
          <p:nvPr/>
        </p:nvSpPr>
        <p:spPr>
          <a:xfrm>
            <a:off x="5138077" y="34200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模型系数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172839-CEB8-DD09-A9C9-6419CB60518E}"/>
              </a:ext>
            </a:extLst>
          </p:cNvPr>
          <p:cNvSpPr txBox="1"/>
          <p:nvPr/>
        </p:nvSpPr>
        <p:spPr>
          <a:xfrm>
            <a:off x="5138077" y="45589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残差分析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FF1D34-79E1-1402-09D9-CD1366EF4E9A}"/>
              </a:ext>
            </a:extLst>
          </p:cNvPr>
          <p:cNvSpPr txBox="1"/>
          <p:nvPr/>
        </p:nvSpPr>
        <p:spPr>
          <a:xfrm>
            <a:off x="458782" y="3712139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共线性（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Multicollinearity)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B19690-6E3B-F024-8C0A-C606CFD5F9B4}"/>
              </a:ext>
            </a:extLst>
          </p:cNvPr>
          <p:cNvSpPr txBox="1"/>
          <p:nvPr/>
        </p:nvSpPr>
        <p:spPr>
          <a:xfrm>
            <a:off x="857601" y="407257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Cond. 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508162-0E8E-1B80-304A-8B32C9909A5A}"/>
              </a:ext>
            </a:extLst>
          </p:cNvPr>
          <p:cNvSpPr txBox="1"/>
          <p:nvPr/>
        </p:nvSpPr>
        <p:spPr>
          <a:xfrm>
            <a:off x="461186" y="5275659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残差齐性（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homoscedasticity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9D661A-D33C-212C-898C-6C61759D4744}"/>
              </a:ext>
            </a:extLst>
          </p:cNvPr>
          <p:cNvSpPr txBox="1"/>
          <p:nvPr/>
        </p:nvSpPr>
        <p:spPr>
          <a:xfrm>
            <a:off x="879042" y="5644991"/>
            <a:ext cx="18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0000FF"/>
                </a:solidFill>
                <a:latin typeface="Arial"/>
                <a:ea typeface="微软雅黑"/>
              </a:rPr>
              <a:t>Durbin-Watson</a:t>
            </a:r>
            <a:endParaRPr lang="zh-CN" altLang="en-US" b="1" dirty="0">
              <a:solidFill>
                <a:srgbClr val="0000FF"/>
              </a:solidFill>
              <a:latin typeface="Arial"/>
              <a:ea typeface="微软雅黑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3E7FB7-BD9A-DC7E-C3CA-0D905CFF9B99}"/>
              </a:ext>
            </a:extLst>
          </p:cNvPr>
          <p:cNvSpPr txBox="1"/>
          <p:nvPr/>
        </p:nvSpPr>
        <p:spPr>
          <a:xfrm>
            <a:off x="879042" y="6014323"/>
            <a:ext cx="2213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SourceSansPro"/>
                <a:ea typeface="微软雅黑"/>
                <a:cs typeface="+mn-cs"/>
              </a:rPr>
              <a:t>~1.5 to 2.5 are relatively normal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55A921-A90D-4DF8-AEB1-96D8DC2A61FE}"/>
              </a:ext>
            </a:extLst>
          </p:cNvPr>
          <p:cNvSpPr/>
          <p:nvPr/>
        </p:nvSpPr>
        <p:spPr>
          <a:xfrm>
            <a:off x="3892917" y="1582341"/>
            <a:ext cx="1159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+mn-ea"/>
              </a:rPr>
              <a:t>输出</a:t>
            </a:r>
            <a:r>
              <a:rPr lang="en-US" altLang="zh-CN" sz="1000" dirty="0">
                <a:latin typeface="+mn-ea"/>
              </a:rPr>
              <a:t>Y</a:t>
            </a:r>
            <a:r>
              <a:rPr lang="zh-CN" altLang="en-US" sz="1000" dirty="0">
                <a:latin typeface="+mn-ea"/>
              </a:rPr>
              <a:t>变量的名称</a:t>
            </a:r>
            <a:endParaRPr lang="en-US" sz="1000" dirty="0">
              <a:latin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B6B0-51FE-43B6-BC65-C77BBEE54D3A}"/>
              </a:ext>
            </a:extLst>
          </p:cNvPr>
          <p:cNvSpPr/>
          <p:nvPr/>
        </p:nvSpPr>
        <p:spPr>
          <a:xfrm>
            <a:off x="3341484" y="1767006"/>
            <a:ext cx="17107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+mn-ea"/>
              </a:rPr>
              <a:t>使用的参数确定的模型</a:t>
            </a:r>
            <a:r>
              <a:rPr lang="en-US" altLang="zh-CN" sz="1000" dirty="0">
                <a:latin typeface="+mn-ea"/>
              </a:rPr>
              <a:t>OLS</a:t>
            </a:r>
            <a:endParaRPr lang="en-US" sz="1000" dirty="0">
              <a:latin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4D5D77-9C29-411C-A7EF-646BB95FC3EF}"/>
              </a:ext>
            </a:extLst>
          </p:cNvPr>
          <p:cNvSpPr/>
          <p:nvPr/>
        </p:nvSpPr>
        <p:spPr>
          <a:xfrm>
            <a:off x="3092648" y="1967859"/>
            <a:ext cx="19800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+mn-ea"/>
              </a:rPr>
              <a:t>使用最小二乘法的方法确定参数</a:t>
            </a:r>
            <a:endParaRPr lang="en-US" sz="1000" dirty="0"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BE47D-E271-4969-BFBB-E4D164D553BD}"/>
              </a:ext>
            </a:extLst>
          </p:cNvPr>
          <p:cNvSpPr/>
          <p:nvPr/>
        </p:nvSpPr>
        <p:spPr>
          <a:xfrm>
            <a:off x="4336155" y="2516035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+mn-ea"/>
              </a:rPr>
              <a:t>样本数目</a:t>
            </a:r>
            <a:endParaRPr lang="en-US" sz="1000" dirty="0">
              <a:latin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EC86AB-D996-4DF3-BCD5-03C2C1236475}"/>
              </a:ext>
            </a:extLst>
          </p:cNvPr>
          <p:cNvSpPr/>
          <p:nvPr/>
        </p:nvSpPr>
        <p:spPr>
          <a:xfrm>
            <a:off x="3202012" y="2890018"/>
            <a:ext cx="17613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+mn-ea"/>
              </a:rPr>
              <a:t>残差的自由度（</a:t>
            </a:r>
            <a:r>
              <a:rPr lang="en-US" altLang="zh-CN" sz="1000" dirty="0">
                <a:latin typeface="+mn-ea"/>
              </a:rPr>
              <a:t>=</a:t>
            </a:r>
            <a:r>
              <a:rPr lang="zh-CN" altLang="en-US" sz="1000" dirty="0">
                <a:latin typeface="+mn-ea"/>
              </a:rPr>
              <a:t>观测数</a:t>
            </a:r>
            <a:r>
              <a:rPr lang="en-US" altLang="zh-CN" sz="1000" dirty="0">
                <a:latin typeface="+mn-ea"/>
              </a:rPr>
              <a:t>(</a:t>
            </a:r>
            <a:r>
              <a:rPr lang="en-US" sz="1000" dirty="0">
                <a:latin typeface="+mn-ea"/>
              </a:rPr>
              <a:t>No. Observations)-</a:t>
            </a:r>
            <a:r>
              <a:rPr lang="zh-CN" altLang="en-US" sz="1000" dirty="0">
                <a:latin typeface="+mn-ea"/>
              </a:rPr>
              <a:t>参数数目</a:t>
            </a:r>
            <a:r>
              <a:rPr lang="en-US" altLang="zh-CN" sz="1000" dirty="0">
                <a:latin typeface="+mn-ea"/>
              </a:rPr>
              <a:t>(</a:t>
            </a:r>
            <a:r>
              <a:rPr lang="en-US" sz="1000" dirty="0">
                <a:latin typeface="+mn-ea"/>
              </a:rPr>
              <a:t>Df Model+1(</a:t>
            </a:r>
            <a:r>
              <a:rPr lang="zh-CN" altLang="en-US" sz="1000" dirty="0">
                <a:latin typeface="+mn-ea"/>
              </a:rPr>
              <a:t>常量参数</a:t>
            </a:r>
            <a:r>
              <a:rPr lang="en-US" altLang="zh-CN" sz="1000" dirty="0">
                <a:latin typeface="+mn-ea"/>
              </a:rPr>
              <a:t>))</a:t>
            </a:r>
            <a:r>
              <a:rPr lang="zh-CN" altLang="en-US" sz="1000" dirty="0">
                <a:latin typeface="+mn-ea"/>
              </a:rPr>
              <a:t>）</a:t>
            </a:r>
            <a:endParaRPr lang="en-US" sz="1000" dirty="0">
              <a:latin typeface="+mn-e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2E0607-F1F8-4A12-A413-512BE11E6E17}"/>
              </a:ext>
            </a:extLst>
          </p:cNvPr>
          <p:cNvSpPr/>
          <p:nvPr/>
        </p:nvSpPr>
        <p:spPr>
          <a:xfrm>
            <a:off x="6295455" y="2639145"/>
            <a:ext cx="13721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+mn-ea"/>
              </a:rPr>
              <a:t>模型参数个数（不包含常量参数），对应于</a:t>
            </a:r>
            <a:r>
              <a:rPr lang="en-US" altLang="zh-CN" sz="1000" dirty="0" err="1">
                <a:latin typeface="+mn-ea"/>
              </a:rPr>
              <a:t>coef</a:t>
            </a:r>
            <a:r>
              <a:rPr lang="zh-CN" altLang="en-US" sz="1000" dirty="0">
                <a:latin typeface="+mn-ea"/>
              </a:rPr>
              <a:t>中的行数</a:t>
            </a:r>
            <a:endParaRPr lang="en-US" sz="1000" dirty="0">
              <a:latin typeface="+mn-e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92CB0-C4D9-494C-B7B2-4ED4CAD04052}"/>
              </a:ext>
            </a:extLst>
          </p:cNvPr>
          <p:cNvCxnSpPr/>
          <p:nvPr/>
        </p:nvCxnSpPr>
        <p:spPr>
          <a:xfrm flipH="1">
            <a:off x="5692075" y="2916144"/>
            <a:ext cx="659510" cy="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829A92-5B8E-44EA-89C7-FCA422CB5B9B}"/>
              </a:ext>
            </a:extLst>
          </p:cNvPr>
          <p:cNvCxnSpPr/>
          <p:nvPr/>
        </p:nvCxnSpPr>
        <p:spPr>
          <a:xfrm flipV="1">
            <a:off x="4752975" y="2890018"/>
            <a:ext cx="210337" cy="114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D52036-70A5-4756-AF8B-BEE1F81174A2}"/>
              </a:ext>
            </a:extLst>
          </p:cNvPr>
          <p:cNvCxnSpPr/>
          <p:nvPr/>
        </p:nvCxnSpPr>
        <p:spPr>
          <a:xfrm>
            <a:off x="7581900" y="2916144"/>
            <a:ext cx="219075" cy="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CD24D8E-E632-43BE-905C-48314926EC65}"/>
              </a:ext>
            </a:extLst>
          </p:cNvPr>
          <p:cNvSpPr/>
          <p:nvPr/>
        </p:nvSpPr>
        <p:spPr>
          <a:xfrm>
            <a:off x="8876361" y="1582340"/>
            <a:ext cx="18517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latin typeface="+mn-ea"/>
              </a:rPr>
              <a:t>决定系数，说明估计的准确性</a:t>
            </a:r>
            <a:endParaRPr lang="en-US" sz="1000" dirty="0">
              <a:latin typeface="+mn-ea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3FE898-D01F-432D-9489-0392C0DD0884}"/>
              </a:ext>
            </a:extLst>
          </p:cNvPr>
          <p:cNvSpPr/>
          <p:nvPr/>
        </p:nvSpPr>
        <p:spPr>
          <a:xfrm>
            <a:off x="9085217" y="1960215"/>
            <a:ext cx="13388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衡量拟合</a:t>
            </a:r>
            <a:r>
              <a:rPr lang="zh-CN" altLang="en-US" sz="1000" dirty="0"/>
              <a:t>度</a:t>
            </a:r>
            <a:r>
              <a:rPr lang="en-US" sz="1000" dirty="0"/>
              <a:t>的</a:t>
            </a:r>
            <a:r>
              <a:rPr lang="zh-CN" altLang="en-US" sz="1000" dirty="0"/>
              <a:t>显著性</a:t>
            </a:r>
            <a:endParaRPr lang="en-US" sz="1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8A6657-6AFC-48B0-BBF9-F82E79665888}"/>
              </a:ext>
            </a:extLst>
          </p:cNvPr>
          <p:cNvSpPr/>
          <p:nvPr/>
        </p:nvSpPr>
        <p:spPr>
          <a:xfrm>
            <a:off x="858580" y="4414764"/>
            <a:ext cx="35836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>
                <a:solidFill>
                  <a:srgbClr val="00B050"/>
                </a:solidFill>
              </a:rPr>
              <a:t>多重共线性测试（如果与多个参数拟合，则参数相互关联</a:t>
            </a:r>
            <a:r>
              <a:rPr lang="en-US" sz="1000" b="1" dirty="0">
                <a:solidFill>
                  <a:srgbClr val="00B05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16530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E108F0-D10C-48A7-90C7-8B2DF7FC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EE53D-3601-4EA4-A2D1-F1868BC5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B797E4-2DC2-4E67-9ABD-C0EE8A26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3CAC9-3D11-4077-94BF-AF638943E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856522"/>
            <a:ext cx="6607392" cy="2953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E3A3C-166C-40BA-BCD5-28DEDE6C7E7B}"/>
              </a:ext>
            </a:extLst>
          </p:cNvPr>
          <p:cNvSpPr/>
          <p:nvPr/>
        </p:nvSpPr>
        <p:spPr>
          <a:xfrm>
            <a:off x="7160418" y="1923197"/>
            <a:ext cx="3831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Omnibus使用偏斜和峰度作为测量值来描述残差分布的正态性。0表示完全正态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F5DA5-A01A-4B8B-9D47-31435C7DDAA3}"/>
              </a:ext>
            </a:extLst>
          </p:cNvPr>
          <p:cNvSpPr/>
          <p:nvPr/>
        </p:nvSpPr>
        <p:spPr>
          <a:xfrm>
            <a:off x="7160418" y="2456735"/>
            <a:ext cx="3831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Prob（综合）是一种统计测试，用于测量残差正态分布的概率。1表示完全正态分布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88667-B24C-41AF-88B6-69F0876EE46D}"/>
              </a:ext>
            </a:extLst>
          </p:cNvPr>
          <p:cNvSpPr/>
          <p:nvPr/>
        </p:nvSpPr>
        <p:spPr>
          <a:xfrm>
            <a:off x="7160418" y="3609935"/>
            <a:ext cx="4140201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dirty="0"/>
              <a:t>Durbin Watson是对同质性的测量，或者是对我们数据中误差分布的测量。异方差意味着分布不均匀，例如，数据点越高，相对误差越大。理想的均方差将介于1和2之间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C6431-77FC-4FA2-821D-BBC70533418B}"/>
              </a:ext>
            </a:extLst>
          </p:cNvPr>
          <p:cNvSpPr/>
          <p:nvPr/>
        </p:nvSpPr>
        <p:spPr>
          <a:xfrm>
            <a:off x="7160418" y="2924899"/>
            <a:ext cx="4140200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dirty="0"/>
              <a:t>Jarque Bera（JB）和Prob（JB）是使用偏度和峰度测量与Omnibus和Prob（Omnibus）相同值的替代方法。使用这些值来相互</a:t>
            </a:r>
            <a:r>
              <a:rPr lang="zh-CN" altLang="en-US" sz="1200" dirty="0"/>
              <a:t>验证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2AC4C0-384C-4E05-9A18-DFA9CCC76E88}"/>
              </a:ext>
            </a:extLst>
          </p:cNvPr>
          <p:cNvSpPr/>
          <p:nvPr/>
        </p:nvSpPr>
        <p:spPr>
          <a:xfrm>
            <a:off x="7160417" y="4417367"/>
            <a:ext cx="42219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条件数是我们的模型相对于其所分析数据中变化大小的敏感性度量。高条件数强烈暗示了多重共线性。多重共线性一个术语，描述两个或多个相互密切相关的自变量，并通过冗余错误地影响我们的预测变量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34DC-E9B9-43C8-832D-CF52E73FE6CF}"/>
              </a:ext>
            </a:extLst>
          </p:cNvPr>
          <p:cNvSpPr/>
          <p:nvPr/>
        </p:nvSpPr>
        <p:spPr>
          <a:xfrm>
            <a:off x="2619375" y="5676771"/>
            <a:ext cx="8901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Skew 倾斜是我们数据中对称性的度量，0表示完全对称。</a:t>
            </a:r>
          </a:p>
          <a:p>
            <a:r>
              <a:rPr lang="en-US" sz="1200" dirty="0"/>
              <a:t>Kurtosis 峰度测量数据的峰值，或其浓度在正态曲线中约为0。更高的峰度意味着更少的异常值。</a:t>
            </a:r>
          </a:p>
        </p:txBody>
      </p:sp>
    </p:spTree>
    <p:extLst>
      <p:ext uri="{BB962C8B-B14F-4D97-AF65-F5344CB8AC3E}">
        <p14:creationId xmlns:p14="http://schemas.microsoft.com/office/powerpoint/2010/main" val="129619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CA9296-DA15-4639-A5AC-2A651001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591300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8B9035-DD79-498D-8A9A-1EC5AD15005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2" y="1990728"/>
            <a:ext cx="5818403" cy="466564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96D929-E50A-4509-9CE3-CE722B564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44" y="1990728"/>
            <a:ext cx="5024534" cy="4867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E0ABE-C00D-4CF6-874A-EF7D2245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37"/>
            <a:ext cx="7748588" cy="14346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553C46-E4DE-4631-BA77-799FB2927A05}"/>
              </a:ext>
            </a:extLst>
          </p:cNvPr>
          <p:cNvSpPr/>
          <p:nvPr/>
        </p:nvSpPr>
        <p:spPr>
          <a:xfrm>
            <a:off x="2981324" y="501619"/>
            <a:ext cx="89148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可能存在交</a:t>
            </a:r>
            <a:r>
              <a:rPr lang="en-US" sz="2000" b="1" dirty="0" err="1"/>
              <a:t>互作用：某些自变量的值会影响其他自变量对因变量的影响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542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35310F-7403-4AC7-AB7D-36C5FE9F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BE0441-29EC-4F76-9975-4CFDA97E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8DF6CD-C437-4B0D-9817-D6D20A2B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7EF799-4DFD-4EF1-A102-C5069E3B96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4" y="1457851"/>
            <a:ext cx="5714060" cy="428408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2A4D3B-3AD9-4426-BBB2-A74B4D2A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87" y="1508863"/>
            <a:ext cx="5714060" cy="42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4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C63CEE-A18A-4307-8752-9B7CB907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68" y="1230923"/>
            <a:ext cx="7149183" cy="50095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3B155-3E73-4846-BFA5-35C8B92D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D9B19AD6-A444-4849-BE2E-F42DBFF251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" t="20194" r="29958" b="800"/>
          <a:stretch/>
        </p:blipFill>
        <p:spPr>
          <a:xfrm>
            <a:off x="123388" y="1171575"/>
            <a:ext cx="2247900" cy="215865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0BD0E4-DE4E-482E-B7A8-C9EA021245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1549" r="2626" b="407"/>
          <a:stretch/>
        </p:blipFill>
        <p:spPr>
          <a:xfrm>
            <a:off x="2438400" y="1151098"/>
            <a:ext cx="2247900" cy="2199606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5B568B9-9377-4D0A-A261-29CB831B75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5217" r="30159" b="1630"/>
          <a:stretch/>
        </p:blipFill>
        <p:spPr>
          <a:xfrm>
            <a:off x="57149" y="3838883"/>
            <a:ext cx="2314139" cy="2207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4ACA7-C298-4EC7-9985-75BB04569E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14194" r="30005" b="1650"/>
          <a:stretch/>
        </p:blipFill>
        <p:spPr>
          <a:xfrm>
            <a:off x="2438400" y="3865536"/>
            <a:ext cx="2314139" cy="222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00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C96AE-1816-4DEE-8878-17BBBE43F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44A0D-31CE-4914-9069-EBC58F45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89D7B-6597-4F18-B3CB-7E1058058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97" y="0"/>
            <a:ext cx="8857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8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D8B8E1-7A14-5B86-8C05-53FEFDCF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3A5040E-3603-A87F-C0C8-EC87D1B6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MLR</a:t>
            </a:r>
            <a:r>
              <a:rPr lang="zh-CN" altLang="en-US" dirty="0"/>
              <a:t>模型中得交互作用（</a:t>
            </a:r>
            <a:r>
              <a:rPr lang="en-US" altLang="zh-CN" dirty="0"/>
              <a:t>Interactions)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939380-7F56-D3F4-7167-CFC6E105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833" y="1216221"/>
            <a:ext cx="5853118" cy="5391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10E811-A305-848C-17AD-11FB82B9FF37}"/>
                  </a:ext>
                </a:extLst>
              </p:cNvPr>
              <p:cNvSpPr txBox="1"/>
              <p:nvPr/>
            </p:nvSpPr>
            <p:spPr>
              <a:xfrm>
                <a:off x="981571" y="2637637"/>
                <a:ext cx="3668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0" lang="es-E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 </m:t>
                      </m:r>
                      <m:r>
                        <a:rPr kumimoji="0" lang="es-E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n-US" altLang="zh-CN" sz="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𝟑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n-US" altLang="zh-CN" sz="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n-US" altLang="zh-CN" sz="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10E811-A305-848C-17AD-11FB82B9F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571" y="2637637"/>
                <a:ext cx="3668875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63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9E3A7F-E967-BA0C-0AEB-3DE66E16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MLR</a:t>
            </a:r>
            <a:r>
              <a:rPr lang="zh-CN" altLang="en-US" dirty="0"/>
              <a:t>分析结果的解释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9509C7-82D3-FA93-C789-F5CEC653011E}"/>
                  </a:ext>
                </a:extLst>
              </p:cNvPr>
              <p:cNvSpPr txBox="1"/>
              <p:nvPr/>
            </p:nvSpPr>
            <p:spPr>
              <a:xfrm>
                <a:off x="4682799" y="3262420"/>
                <a:ext cx="3668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0" lang="es-E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 </m:t>
                      </m:r>
                      <m:r>
                        <a:rPr kumimoji="0" lang="es-E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n-US" altLang="zh-CN" sz="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𝟑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n-US" altLang="zh-CN" sz="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n-US" altLang="zh-CN" sz="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49509C7-82D3-FA93-C789-F5CEC6530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799" y="3262420"/>
                <a:ext cx="3668875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A3A38C-C1DF-AC52-44ED-11AC666BC9D5}"/>
                  </a:ext>
                </a:extLst>
              </p:cNvPr>
              <p:cNvSpPr txBox="1"/>
              <p:nvPr/>
            </p:nvSpPr>
            <p:spPr>
              <a:xfrm>
                <a:off x="4874698" y="2563906"/>
                <a:ext cx="3668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s-E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0" lang="es-E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 </m:t>
                      </m:r>
                      <m:r>
                        <a:rPr kumimoji="0" lang="es-E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  <m:r>
                        <a:rPr kumimoji="0" lang="es-ES" altLang="zh-CN" sz="1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s-ES" altLang="zh-CN" sz="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A3A38C-C1DF-AC52-44ED-11AC666BC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98" y="2563906"/>
                <a:ext cx="3668875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52AD328-9B92-FBCF-BC41-71E51ADAEE15}"/>
              </a:ext>
            </a:extLst>
          </p:cNvPr>
          <p:cNvSpPr txBox="1"/>
          <p:nvPr/>
        </p:nvSpPr>
        <p:spPr>
          <a:xfrm>
            <a:off x="3074205" y="22874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回归系数：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00DAA8-86C8-C939-8A84-183799D04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142" y="4134604"/>
            <a:ext cx="6248777" cy="14481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EB67314-85C4-5B18-C412-75BF26B75D64}"/>
              </a:ext>
            </a:extLst>
          </p:cNvPr>
          <p:cNvSpPr txBox="1"/>
          <p:nvPr/>
        </p:nvSpPr>
        <p:spPr>
          <a:xfrm>
            <a:off x="4874697" y="371773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系数的显著性：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6F7D97-8991-7BAE-DC08-9425348E86EB}"/>
              </a:ext>
            </a:extLst>
          </p:cNvPr>
          <p:cNvSpPr txBox="1"/>
          <p:nvPr/>
        </p:nvSpPr>
        <p:spPr>
          <a:xfrm>
            <a:off x="3074205" y="12406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模型总体：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A95CCB-0BA1-7710-C33E-69DD2EBD8EE7}"/>
              </a:ext>
            </a:extLst>
          </p:cNvPr>
          <p:cNvSpPr txBox="1"/>
          <p:nvPr/>
        </p:nvSpPr>
        <p:spPr>
          <a:xfrm>
            <a:off x="4874698" y="23048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没有交互作用：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7D7B91-E30D-FC4F-F03F-03DD9BC8276E}"/>
              </a:ext>
            </a:extLst>
          </p:cNvPr>
          <p:cNvSpPr txBox="1"/>
          <p:nvPr/>
        </p:nvSpPr>
        <p:spPr>
          <a:xfrm>
            <a:off x="4874698" y="29517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存在交互作用：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10E310-22DB-980A-91AE-0C4C946F1483}"/>
              </a:ext>
            </a:extLst>
          </p:cNvPr>
          <p:cNvSpPr txBox="1"/>
          <p:nvPr/>
        </p:nvSpPr>
        <p:spPr>
          <a:xfrm>
            <a:off x="3181781" y="5929119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模型用途：解释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or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预测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A48F626-81F4-3DFE-C3D8-E7239CD30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42" y="1210894"/>
            <a:ext cx="3892750" cy="997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04B625-D011-44A4-A42D-F29D2805B447}"/>
              </a:ext>
            </a:extLst>
          </p:cNvPr>
          <p:cNvSpPr/>
          <p:nvPr/>
        </p:nvSpPr>
        <p:spPr>
          <a:xfrm>
            <a:off x="7677150" y="3321107"/>
            <a:ext cx="390525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4849B-069F-494E-BBAE-B56369D867A0}"/>
              </a:ext>
            </a:extLst>
          </p:cNvPr>
          <p:cNvSpPr txBox="1"/>
          <p:nvPr/>
        </p:nvSpPr>
        <p:spPr>
          <a:xfrm>
            <a:off x="8799892" y="30861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Interaction term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88B4F9-DF55-446B-8F07-86EFD8441AAD}"/>
              </a:ext>
            </a:extLst>
          </p:cNvPr>
          <p:cNvCxnSpPr>
            <a:stCxn id="9" idx="1"/>
          </p:cNvCxnSpPr>
          <p:nvPr/>
        </p:nvCxnSpPr>
        <p:spPr>
          <a:xfrm flipH="1">
            <a:off x="8134350" y="3270766"/>
            <a:ext cx="665542" cy="158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05D1369-96D1-48E8-BBF4-992C72D85801}"/>
              </a:ext>
            </a:extLst>
          </p:cNvPr>
          <p:cNvSpPr/>
          <p:nvPr/>
        </p:nvSpPr>
        <p:spPr>
          <a:xfrm>
            <a:off x="4897616" y="5229615"/>
            <a:ext cx="540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1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6BE4B03-E053-2A3B-ABE5-F0FA0A10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37C5C1-AEB0-2CF6-072D-B102BCE5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96FE464-3122-9A52-8C1E-90435AE3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MLR</a:t>
            </a:r>
            <a:r>
              <a:rPr lang="zh-CN" altLang="en-US" dirty="0"/>
              <a:t>结果的汇报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96FD74-D306-0125-9065-36C7FF4950B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69924" y="1670913"/>
            <a:ext cx="10695583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最好用表格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en-US" altLang="zh-CN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smf.summary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如果用文字，建议报告汇报系数（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系数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检验量和自由度，或置信区间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，例如：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Social support significantly predicted depression scores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（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ymbol" panose="05050102010706020507" pitchFamily="18" charset="2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ymbol" panose="05050102010706020507" pitchFamily="18" charset="2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= -.34,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(225) = 6.53, 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 &lt; .001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）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汇报模型的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b="1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及模型的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值也很常见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Social support also explained a significant proportion of variance</a:t>
            </a:r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in depression scores</a:t>
            </a:r>
            <a:r>
              <a:rPr lang="en-US" altLang="zh-CN" sz="14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dirty="0">
                <a:solidFill>
                  <a:srgbClr val="0000FF"/>
                </a:solidFill>
                <a:latin typeface="Arial" panose="020B0604020202020204" pitchFamily="34" charset="0"/>
              </a:rPr>
              <a:t>（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zh-CN" altLang="zh-CN" sz="1400" b="0" i="0" u="none" strike="noStrike" cap="none" normalizeH="0" baseline="3000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= .12,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(1, 225) = 42.64, 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&lt; .001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）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如果模型有显著的交互作用，主效应的解释要谨慎，因为主效应可能是交互作用引起的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模型描述的变量间的关联性，避免把结果解释成因果性；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大的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b="1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值不一定好的模型，同样小的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b="1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不一定是差的模型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97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776C6-B786-4769-9ADE-ADE09792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A0E66-B99E-4AEC-B771-B2A7271A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课程内容安排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C69FDB-1498-45CA-BA46-B125FE0236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8894" y="993483"/>
          <a:ext cx="10461494" cy="5120033"/>
        </p:xfrm>
        <a:graphic>
          <a:graphicData uri="http://schemas.openxmlformats.org/drawingml/2006/table">
            <a:tbl>
              <a:tblPr/>
              <a:tblGrid>
                <a:gridCol w="1021438">
                  <a:extLst>
                    <a:ext uri="{9D8B030D-6E8A-4147-A177-3AD203B41FA5}">
                      <a16:colId xmlns:a16="http://schemas.microsoft.com/office/drawing/2014/main" val="2729188729"/>
                    </a:ext>
                  </a:extLst>
                </a:gridCol>
                <a:gridCol w="642518">
                  <a:extLst>
                    <a:ext uri="{9D8B030D-6E8A-4147-A177-3AD203B41FA5}">
                      <a16:colId xmlns:a16="http://schemas.microsoft.com/office/drawing/2014/main" val="2427165852"/>
                    </a:ext>
                  </a:extLst>
                </a:gridCol>
                <a:gridCol w="1400357">
                  <a:extLst>
                    <a:ext uri="{9D8B030D-6E8A-4147-A177-3AD203B41FA5}">
                      <a16:colId xmlns:a16="http://schemas.microsoft.com/office/drawing/2014/main" val="240374978"/>
                    </a:ext>
                  </a:extLst>
                </a:gridCol>
                <a:gridCol w="5101440">
                  <a:extLst>
                    <a:ext uri="{9D8B030D-6E8A-4147-A177-3AD203B41FA5}">
                      <a16:colId xmlns:a16="http://schemas.microsoft.com/office/drawing/2014/main" val="1924002298"/>
                    </a:ext>
                  </a:extLst>
                </a:gridCol>
                <a:gridCol w="748312">
                  <a:extLst>
                    <a:ext uri="{9D8B030D-6E8A-4147-A177-3AD203B41FA5}">
                      <a16:colId xmlns:a16="http://schemas.microsoft.com/office/drawing/2014/main" val="2088957540"/>
                    </a:ext>
                  </a:extLst>
                </a:gridCol>
                <a:gridCol w="921386">
                  <a:extLst>
                    <a:ext uri="{9D8B030D-6E8A-4147-A177-3AD203B41FA5}">
                      <a16:colId xmlns:a16="http://schemas.microsoft.com/office/drawing/2014/main" val="3907333721"/>
                    </a:ext>
                  </a:extLst>
                </a:gridCol>
                <a:gridCol w="626043">
                  <a:extLst>
                    <a:ext uri="{9D8B030D-6E8A-4147-A177-3AD203B41FA5}">
                      <a16:colId xmlns:a16="http://schemas.microsoft.com/office/drawing/2014/main" val="2121604571"/>
                    </a:ext>
                  </a:extLst>
                </a:gridCol>
              </a:tblGrid>
              <a:tr h="3248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上课日期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章节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教学内容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教学要点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随堂测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学时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135911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数据可视化，描述性统计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  课程介绍 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数据类型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作业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测试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54299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   描述性统计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Descriptive Statistics &amp; 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数据常用可视化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4743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   大数定理 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中心极限定理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927490"/>
                  </a:ext>
                </a:extLst>
              </a:tr>
              <a:tr h="253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   常用概率分布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790350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推断性统计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均值差异检验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   统计推断基础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：置信区间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Confidence Interval 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802053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   统计推断基础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：假设检验，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II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类错误，统计量，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p-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 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156801"/>
                  </a:ext>
                </a:extLst>
              </a:tr>
              <a:tr h="381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   数值数据的均值比较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  单样本及双样本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t-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检验，效应量，功效</a:t>
                      </a:r>
                    </a:p>
                  </a:txBody>
                  <a:tcPr marL="4763" marR="4763" marT="4763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34876"/>
                  </a:ext>
                </a:extLst>
              </a:tr>
              <a:tr h="3813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   数值数据的均值比较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One-Way  ANOVA，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正态性检验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718196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   数值数据的均值比较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Two-Way  ANOVA</a:t>
                      </a:r>
                    </a:p>
                  </a:txBody>
                  <a:tcPr marL="4763" marR="4763" marT="4763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90072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比例差异检验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 样本和置信区间预估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084252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 类别数据的比例比较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：联立表的卡方检验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508780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 类别数据的比例比较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 联立表的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88582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协方差，相关分析，回归分析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 相关分析（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Pearson r, Spearman rho, Kendal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 tau)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作业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 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 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625583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 简单回归分析 </a:t>
                      </a: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Simple linear regression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333312"/>
                  </a:ext>
                </a:extLst>
              </a:tr>
              <a:tr h="245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 多元回归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Multiple linear regression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044092"/>
                  </a:ext>
                </a:extLst>
              </a:tr>
              <a:tr h="485727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Course Summary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</a:t>
                      </a:r>
                      <a:r>
                        <a:rPr lang="zh-CN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 课程总结（补）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88226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5532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13EB677-CFAC-47C4-9732-6CDCC559235C}"/>
              </a:ext>
            </a:extLst>
          </p:cNvPr>
          <p:cNvSpPr txBox="1"/>
          <p:nvPr/>
        </p:nvSpPr>
        <p:spPr>
          <a:xfrm>
            <a:off x="8507188" y="23013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B82CD-C6B0-42A5-BC36-38F82D666A63}"/>
              </a:ext>
            </a:extLst>
          </p:cNvPr>
          <p:cNvSpPr txBox="1"/>
          <p:nvPr/>
        </p:nvSpPr>
        <p:spPr>
          <a:xfrm>
            <a:off x="8530776" y="38203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90164-1784-4213-A8E4-696E6D5E3A76}"/>
              </a:ext>
            </a:extLst>
          </p:cNvPr>
          <p:cNvSpPr txBox="1"/>
          <p:nvPr/>
        </p:nvSpPr>
        <p:spPr>
          <a:xfrm>
            <a:off x="8530776" y="45682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4AE5F-EC3D-4282-8CF1-7A6B5764E945}"/>
              </a:ext>
            </a:extLst>
          </p:cNvPr>
          <p:cNvSpPr txBox="1"/>
          <p:nvPr/>
        </p:nvSpPr>
        <p:spPr>
          <a:xfrm>
            <a:off x="8534387" y="53425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5063A-7BF5-476D-B71E-1BE7F97F9150}"/>
              </a:ext>
            </a:extLst>
          </p:cNvPr>
          <p:cNvSpPr txBox="1"/>
          <p:nvPr/>
        </p:nvSpPr>
        <p:spPr>
          <a:xfrm>
            <a:off x="8951234" y="6308079"/>
            <a:ext cx="165782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随堂测试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Arrow: Right 2">
            <a:extLst>
              <a:ext uri="{FF2B5EF4-FFF2-40B4-BE49-F238E27FC236}">
                <a16:creationId xmlns:a16="http://schemas.microsoft.com/office/drawing/2014/main" id="{ADCF8E30-BF88-4CBF-A8FA-FD6AAC93D18E}"/>
              </a:ext>
            </a:extLst>
          </p:cNvPr>
          <p:cNvSpPr/>
          <p:nvPr/>
        </p:nvSpPr>
        <p:spPr>
          <a:xfrm>
            <a:off x="444072" y="5086549"/>
            <a:ext cx="244186" cy="1402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7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623AA2C-3D4E-2674-70C3-8E539D9A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56A5FC-265B-D15E-45C6-95B58427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CD457F2-547C-A348-0873-F020E35A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实际中得</a:t>
            </a:r>
            <a:r>
              <a:rPr lang="en-US" altLang="zh-CN" dirty="0"/>
              <a:t>Model Selection (</a:t>
            </a:r>
            <a:r>
              <a:rPr lang="zh-CN" altLang="en-US" dirty="0"/>
              <a:t>模型中的变量</a:t>
            </a:r>
            <a:r>
              <a:rPr lang="en-US" altLang="zh-CN" dirty="0"/>
              <a:t>/</a:t>
            </a:r>
            <a:r>
              <a:rPr lang="zh-CN" altLang="en-US" dirty="0"/>
              <a:t>因素选择方法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EB1C70-8A62-128D-9D83-4BF1451951C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464337" y="2272264"/>
                <a:ext cx="9396750" cy="176185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sz="2000" b="1" dirty="0"/>
                  <a:t>物理原理</a:t>
                </a:r>
                <a:r>
                  <a:rPr lang="en-US" altLang="zh-CN" sz="2000" b="1" dirty="0"/>
                  <a:t>/</a:t>
                </a:r>
                <a:r>
                  <a:rPr lang="zh-CN" altLang="en-US" sz="2000" b="1" dirty="0"/>
                  <a:t>实际问题</a:t>
                </a:r>
                <a:r>
                  <a:rPr lang="zh-CN" altLang="en-US" sz="2000" dirty="0"/>
                  <a:t>：根据实际问题选取存在相关性的变量</a:t>
                </a:r>
                <a:endParaRPr lang="en-US" altLang="zh-CN" sz="2000" dirty="0"/>
              </a:p>
              <a:p>
                <a:r>
                  <a:rPr lang="zh-CN" altLang="en-US" sz="2000" b="1" dirty="0"/>
                  <a:t>数据可视化</a:t>
                </a:r>
                <a:r>
                  <a:rPr lang="zh-CN" altLang="en-US" sz="2000" dirty="0"/>
                  <a:t>： </a:t>
                </a:r>
                <a:r>
                  <a:rPr lang="en-US" altLang="zh-CN" sz="2000" dirty="0" err="1"/>
                  <a:t>pairplot</a:t>
                </a:r>
                <a:r>
                  <a:rPr lang="en-US" altLang="zh-CN" sz="2000" dirty="0"/>
                  <a:t>/scatterplot/</a:t>
                </a:r>
                <a:r>
                  <a:rPr lang="en-US" altLang="zh-CN" sz="2000" dirty="0" err="1"/>
                  <a:t>jointplot</a:t>
                </a:r>
                <a:r>
                  <a:rPr lang="en-US" altLang="zh-CN" sz="2000" dirty="0"/>
                  <a:t>, </a:t>
                </a:r>
                <a:r>
                  <a:rPr lang="zh-CN" altLang="en-US" sz="2000" dirty="0"/>
                  <a:t>发现存在相关性的变量（</a:t>
                </a:r>
                <a:r>
                  <a:rPr lang="en-US" altLang="zh-CN" sz="2000" dirty="0"/>
                  <a:t>predictors)</a:t>
                </a:r>
              </a:p>
              <a:p>
                <a:r>
                  <a:rPr lang="zh-CN" altLang="en-US" sz="2000" b="1" dirty="0"/>
                  <a:t>确定初始模型</a:t>
                </a:r>
                <a:endParaRPr lang="en-US" altLang="zh-CN" sz="2000" b="1" dirty="0"/>
              </a:p>
              <a:p>
                <a:r>
                  <a:rPr lang="zh-CN" altLang="en-US" sz="20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模型比较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 增、减变量，比较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𝑎𝑑𝑗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bSup>
                    <m:r>
                      <a:rPr lang="zh-CN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值</m:t>
                    </m:r>
                  </m:oMath>
                </a14:m>
                <a:r>
                  <a:rPr lang="zh-CN" altLang="en-US" sz="2000" dirty="0"/>
                  <a:t>得变化， 超增加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𝑎𝑑𝑗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000" dirty="0"/>
                  <a:t>方向来选择模型</a:t>
                </a:r>
                <a:endParaRPr lang="en-US" altLang="zh-CN" sz="2000" dirty="0"/>
              </a:p>
              <a:p>
                <a:r>
                  <a:rPr lang="zh-CN" altLang="en-US" sz="2000" b="1" dirty="0"/>
                  <a:t>模型评价</a:t>
                </a:r>
                <a:r>
                  <a:rPr lang="zh-CN" altLang="en-US" sz="2000" dirty="0"/>
                  <a:t>： 看残差特征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EB1C70-8A62-128D-9D83-4BF1451951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464337" y="2272264"/>
                <a:ext cx="9396750" cy="1761853"/>
              </a:xfrm>
              <a:blipFill>
                <a:blip r:embed="rId2"/>
                <a:stretch>
                  <a:fillRect l="-454" t="-6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40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68665-2DB8-4AAA-9DEB-88658399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760E73-F638-4003-9A3D-8458A440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58" y="2604368"/>
            <a:ext cx="10318283" cy="720725"/>
          </a:xfrm>
        </p:spPr>
        <p:txBody>
          <a:bodyPr/>
          <a:lstStyle/>
          <a:p>
            <a:pPr algn="ctr"/>
            <a:r>
              <a:rPr lang="en-US" dirty="0"/>
              <a:t>Model selection for explanatory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C81F51-2753-41EF-8C80-247EDED565B8}"/>
              </a:ext>
            </a:extLst>
          </p:cNvPr>
          <p:cNvSpPr/>
          <p:nvPr/>
        </p:nvSpPr>
        <p:spPr>
          <a:xfrm>
            <a:off x="4310895" y="342900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en-US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模型的模型选择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615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C36701-1326-48B5-84EF-A94C3278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E03136-04B0-411F-839C-4A22D971A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6" y="696193"/>
            <a:ext cx="10318750" cy="4808076"/>
          </a:xfrm>
        </p:spPr>
      </p:pic>
    </p:spTree>
    <p:extLst>
      <p:ext uri="{BB962C8B-B14F-4D97-AF65-F5344CB8AC3E}">
        <p14:creationId xmlns:p14="http://schemas.microsoft.com/office/powerpoint/2010/main" val="83335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CEEC7-1E09-4CC9-BE28-0AE0CAEF3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627831"/>
            <a:ext cx="10330350" cy="49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8" y="933091"/>
            <a:ext cx="10443715" cy="409167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b="0" dirty="0">
                <a:solidFill>
                  <a:schemeClr val="bg1">
                    <a:lumMod val="75000"/>
                  </a:schemeClr>
                </a:solidFill>
              </a:rPr>
              <a:t>R-squared</a:t>
            </a:r>
            <a:r>
              <a:rPr lang="zh-CN" altLang="en-US" sz="2000" b="0" dirty="0">
                <a:solidFill>
                  <a:schemeClr val="bg1">
                    <a:lumMod val="75000"/>
                  </a:schemeClr>
                </a:solidFill>
              </a:rPr>
              <a:t>（值范围</a:t>
            </a:r>
            <a:r>
              <a:rPr lang="en-US" altLang="zh-CN" sz="2000" b="0" dirty="0">
                <a:solidFill>
                  <a:schemeClr val="bg1">
                    <a:lumMod val="75000"/>
                  </a:schemeClr>
                </a:solidFill>
              </a:rPr>
              <a:t>0-1</a:t>
            </a:r>
            <a:r>
              <a:rPr lang="zh-CN" altLang="en-US" sz="2000" b="0" dirty="0">
                <a:solidFill>
                  <a:schemeClr val="bg1">
                    <a:lumMod val="75000"/>
                  </a:schemeClr>
                </a:solidFill>
              </a:rPr>
              <a:t>）描述的输入变量对输出变量的解释程度。在单变量（一元）线性回归中，</a:t>
            </a:r>
            <a:r>
              <a:rPr lang="en-US" altLang="zh-CN" sz="2000" b="0" dirty="0">
                <a:solidFill>
                  <a:schemeClr val="bg1">
                    <a:lumMod val="75000"/>
                  </a:schemeClr>
                </a:solidFill>
              </a:rPr>
              <a:t>R-squared </a:t>
            </a:r>
            <a:r>
              <a:rPr lang="zh-CN" altLang="en-US" sz="2000" b="0" dirty="0">
                <a:solidFill>
                  <a:schemeClr val="bg1">
                    <a:lumMod val="75000"/>
                  </a:schemeClr>
                </a:solidFill>
              </a:rPr>
              <a:t>越大，说明拟合程度越好。</a:t>
            </a:r>
            <a:endParaRPr lang="en-US" altLang="zh-CN" sz="2000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R-squared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存在的问题：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1700" dirty="0">
                <a:solidFill>
                  <a:schemeClr val="bg1">
                    <a:lumMod val="75000"/>
                  </a:schemeClr>
                </a:solidFill>
              </a:rPr>
              <a:t>问题</a:t>
            </a:r>
            <a:r>
              <a:rPr lang="en-US" altLang="zh-CN" sz="1700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zh-CN" altLang="en-US" sz="1700" dirty="0">
                <a:solidFill>
                  <a:schemeClr val="bg1">
                    <a:lumMod val="75000"/>
                  </a:schemeClr>
                </a:solidFill>
              </a:rPr>
              <a:t>：你给一个模型每加一个新变量</a:t>
            </a:r>
            <a:r>
              <a:rPr lang="en-US" altLang="zh-CN" sz="17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700" dirty="0">
                <a:solidFill>
                  <a:schemeClr val="bg1">
                    <a:lumMod val="75000"/>
                  </a:schemeClr>
                </a:solidFill>
              </a:rPr>
              <a:t>预测因子，</a:t>
            </a:r>
            <a:r>
              <a:rPr lang="en-US" altLang="zh-CN" sz="17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zh-CN" altLang="en-US" sz="1700" dirty="0">
                <a:solidFill>
                  <a:schemeClr val="bg1">
                    <a:lumMod val="75000"/>
                  </a:schemeClr>
                </a:solidFill>
              </a:rPr>
              <a:t>方就会增加，即使新变量可能和模型没啥关系。</a:t>
            </a:r>
            <a:r>
              <a:rPr lang="en-US" altLang="zh-CN" sz="1700" dirty="0">
                <a:solidFill>
                  <a:schemeClr val="bg1">
                    <a:lumMod val="75000"/>
                  </a:schemeClr>
                </a:solidFill>
              </a:rPr>
              <a:t> R</a:t>
            </a:r>
            <a:r>
              <a:rPr lang="zh-CN" altLang="en-US" sz="1700" dirty="0">
                <a:solidFill>
                  <a:schemeClr val="bg1">
                    <a:lumMod val="75000"/>
                  </a:schemeClr>
                </a:solidFill>
              </a:rPr>
              <a:t>方从不减少。因此，</a:t>
            </a:r>
            <a:r>
              <a:rPr lang="zh-CN" altLang="en-US" sz="1700" b="1" dirty="0">
                <a:solidFill>
                  <a:schemeClr val="bg1">
                    <a:lumMod val="75000"/>
                  </a:schemeClr>
                </a:solidFill>
              </a:rPr>
              <a:t>有时一个多变量的模型适合度看起来不错，可能仅仅因为比别人有更多变量而已</a:t>
            </a:r>
            <a:r>
              <a:rPr lang="zh-CN" altLang="en-US" sz="1700" dirty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CN" sz="17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zh-CN" altLang="en-US" sz="1700" dirty="0">
                <a:solidFill>
                  <a:schemeClr val="bg1">
                    <a:lumMod val="75000"/>
                  </a:schemeClr>
                </a:solidFill>
              </a:rPr>
              <a:t>问题</a:t>
            </a:r>
            <a:r>
              <a:rPr lang="en-US" altLang="zh-CN" sz="17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zh-CN" altLang="en-US" sz="1700" dirty="0">
                <a:solidFill>
                  <a:schemeClr val="bg1">
                    <a:lumMod val="75000"/>
                  </a:schemeClr>
                </a:solidFill>
              </a:rPr>
              <a:t>：如果一个模型有太多的预测项和高阶多项式，它就开始会对数据中的随机噪声进行建模。这种情况被称为过度拟合模型，它会产生误导性的高</a:t>
            </a:r>
            <a:r>
              <a:rPr lang="en-US" altLang="zh-CN" sz="17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zh-CN" altLang="en-US" sz="1700" dirty="0">
                <a:solidFill>
                  <a:schemeClr val="bg1">
                    <a:lumMod val="75000"/>
                  </a:schemeClr>
                </a:solidFill>
              </a:rPr>
              <a:t>平方值，并会降低预测能力</a:t>
            </a:r>
            <a:r>
              <a:rPr lang="zh-CN" altLang="en-US" sz="1700" dirty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sz="1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000" b="0" dirty="0">
                <a:solidFill>
                  <a:schemeClr val="tx1"/>
                </a:solidFill>
              </a:rPr>
              <a:t>需要 </a:t>
            </a:r>
            <a:r>
              <a:rPr lang="en-US" sz="2200" b="0" dirty="0">
                <a:solidFill>
                  <a:schemeClr val="tx1"/>
                </a:solidFill>
                <a:latin typeface="+mn-lt"/>
              </a:rPr>
              <a:t>Adjusted R-squared</a:t>
            </a:r>
            <a:r>
              <a:rPr lang="zh-CN" altLang="en-US" sz="2200" b="0" dirty="0">
                <a:solidFill>
                  <a:schemeClr val="tx1"/>
                </a:solidFill>
                <a:latin typeface="+mn-lt"/>
              </a:rPr>
              <a:t>：</a:t>
            </a:r>
            <a:r>
              <a:rPr lang="zh-CN" altLang="en-US" sz="2000" b="0" dirty="0">
                <a:solidFill>
                  <a:schemeClr val="tx1"/>
                </a:solidFill>
              </a:rPr>
              <a:t>对增加一个不会改善模型效果的变量的模型进行惩罚（不是越多变量越好）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r>
              <a:rPr lang="zh-CN" altLang="en-US" sz="2000" b="0" dirty="0">
                <a:solidFill>
                  <a:schemeClr val="tx1"/>
                </a:solidFill>
              </a:rPr>
              <a:t>结论：如果</a:t>
            </a:r>
            <a:r>
              <a:rPr lang="zh-CN" altLang="en-US" sz="2000" dirty="0">
                <a:solidFill>
                  <a:schemeClr val="tx1"/>
                </a:solidFill>
              </a:rPr>
              <a:t>单变量</a:t>
            </a:r>
            <a:r>
              <a:rPr lang="zh-CN" altLang="en-US" sz="2000" b="0" dirty="0">
                <a:solidFill>
                  <a:schemeClr val="tx1"/>
                </a:solidFill>
              </a:rPr>
              <a:t>线性回归，则使用 </a:t>
            </a:r>
            <a:r>
              <a:rPr lang="en-US" sz="2000" b="0" dirty="0">
                <a:solidFill>
                  <a:schemeClr val="tx1"/>
                </a:solidFill>
              </a:rPr>
              <a:t>R-squared </a:t>
            </a:r>
            <a:r>
              <a:rPr lang="zh-CN" altLang="en-US" sz="2000" b="0" dirty="0">
                <a:solidFill>
                  <a:schemeClr val="tx1"/>
                </a:solidFill>
              </a:rPr>
              <a:t>评估，</a:t>
            </a:r>
            <a:r>
              <a:rPr lang="zh-CN" altLang="en-US" sz="2000" dirty="0">
                <a:solidFill>
                  <a:schemeClr val="tx1"/>
                </a:solidFill>
              </a:rPr>
              <a:t>多变量</a:t>
            </a:r>
            <a:r>
              <a:rPr lang="zh-CN" altLang="en-US" sz="2000" b="0" dirty="0">
                <a:solidFill>
                  <a:schemeClr val="tx1"/>
                </a:solidFill>
              </a:rPr>
              <a:t>则使用 </a:t>
            </a:r>
            <a:r>
              <a:rPr lang="en-US" sz="2000" b="0" dirty="0">
                <a:solidFill>
                  <a:schemeClr val="tx1"/>
                </a:solidFill>
              </a:rPr>
              <a:t>adjusted R-squared</a:t>
            </a:r>
          </a:p>
          <a:p>
            <a:pPr lvl="1"/>
            <a:r>
              <a:rPr lang="zh-CN" altLang="en-US" sz="1700" dirty="0">
                <a:solidFill>
                  <a:schemeClr val="tx1"/>
                </a:solidFill>
              </a:rPr>
              <a:t>单变量线性回归中，</a:t>
            </a:r>
            <a:r>
              <a:rPr lang="en-US" sz="1700" dirty="0">
                <a:solidFill>
                  <a:schemeClr val="tx1"/>
                </a:solidFill>
              </a:rPr>
              <a:t>R-squared </a:t>
            </a:r>
            <a:r>
              <a:rPr lang="zh-CN" altLang="en-US" sz="1700" dirty="0">
                <a:solidFill>
                  <a:schemeClr val="tx1"/>
                </a:solidFill>
              </a:rPr>
              <a:t>和 </a:t>
            </a:r>
            <a:r>
              <a:rPr lang="en-US" sz="1700" dirty="0">
                <a:solidFill>
                  <a:schemeClr val="tx1"/>
                </a:solidFill>
              </a:rPr>
              <a:t>adjusted R-squared </a:t>
            </a:r>
            <a:r>
              <a:rPr lang="zh-CN" altLang="en-US" sz="1700" dirty="0">
                <a:solidFill>
                  <a:schemeClr val="tx1"/>
                </a:solidFill>
              </a:rPr>
              <a:t>是一致的</a:t>
            </a:r>
            <a:endParaRPr lang="en-US" altLang="zh-CN" sz="1700" dirty="0">
              <a:solidFill>
                <a:schemeClr val="tx1"/>
              </a:solidFill>
            </a:endParaRPr>
          </a:p>
          <a:p>
            <a:pPr lvl="1"/>
            <a:r>
              <a:rPr lang="zh-CN" altLang="en-US" sz="1700" dirty="0">
                <a:solidFill>
                  <a:schemeClr val="tx1"/>
                </a:solidFill>
              </a:rPr>
              <a:t>如果增加更多无意义的变量，则 </a:t>
            </a:r>
            <a:r>
              <a:rPr lang="en-US" sz="1700" dirty="0">
                <a:solidFill>
                  <a:schemeClr val="tx1"/>
                </a:solidFill>
              </a:rPr>
              <a:t>R-squared </a:t>
            </a:r>
            <a:r>
              <a:rPr lang="zh-CN" altLang="en-US" sz="1700" dirty="0">
                <a:solidFill>
                  <a:schemeClr val="tx1"/>
                </a:solidFill>
              </a:rPr>
              <a:t>和 </a:t>
            </a:r>
            <a:r>
              <a:rPr lang="en-US" sz="1700" dirty="0">
                <a:solidFill>
                  <a:schemeClr val="tx1"/>
                </a:solidFill>
              </a:rPr>
              <a:t>adjusted R-squared</a:t>
            </a:r>
            <a:r>
              <a:rPr lang="zh-CN" altLang="en-US" sz="1700" dirty="0">
                <a:solidFill>
                  <a:schemeClr val="tx1"/>
                </a:solidFill>
              </a:rPr>
              <a:t> 间的差距会越来越大，</a:t>
            </a:r>
            <a:r>
              <a:rPr lang="en-US" sz="1700" dirty="0">
                <a:solidFill>
                  <a:schemeClr val="tx1"/>
                </a:solidFill>
              </a:rPr>
              <a:t>adjusted R-squared</a:t>
            </a:r>
            <a:r>
              <a:rPr lang="zh-CN" altLang="en-US" sz="1700" dirty="0">
                <a:solidFill>
                  <a:schemeClr val="tx1"/>
                </a:solidFill>
              </a:rPr>
              <a:t>会下降。但是如果加入的特征值是显著的，则</a:t>
            </a:r>
            <a:r>
              <a:rPr lang="en-US" sz="1700" dirty="0">
                <a:solidFill>
                  <a:schemeClr val="tx1"/>
                </a:solidFill>
              </a:rPr>
              <a:t>adjusted R-squared</a:t>
            </a:r>
            <a:r>
              <a:rPr lang="zh-CN" altLang="en-US" sz="1700" dirty="0">
                <a:solidFill>
                  <a:schemeClr val="tx1"/>
                </a:solidFill>
              </a:rPr>
              <a:t>也会上升</a:t>
            </a:r>
            <a:endParaRPr lang="en-US" sz="1700" b="0" dirty="0">
              <a:solidFill>
                <a:schemeClr val="tx1"/>
              </a:solidFill>
            </a:endParaRPr>
          </a:p>
          <a:p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914399" y="137393"/>
            <a:ext cx="10318283" cy="72072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+mn-lt"/>
              </a:rPr>
              <a:t>Adjusted R-squared (</a:t>
            </a:r>
            <a:r>
              <a:rPr lang="zh-CN" altLang="en-US" sz="2400" dirty="0">
                <a:latin typeface="+mn-lt"/>
              </a:rPr>
              <a:t>调整</a:t>
            </a:r>
            <a:r>
              <a:rPr lang="en-US" altLang="zh-CN" sz="2800" dirty="0">
                <a:latin typeface="+mn-lt"/>
              </a:rPr>
              <a:t>R</a:t>
            </a:r>
            <a:r>
              <a:rPr lang="zh-CN" altLang="en-US" sz="2400" dirty="0">
                <a:latin typeface="+mn-lt"/>
              </a:rPr>
              <a:t>方</a:t>
            </a:r>
            <a:r>
              <a:rPr lang="en-US" altLang="zh-CN" sz="2800" dirty="0">
                <a:latin typeface="+mn-lt"/>
              </a:rPr>
              <a:t>) </a:t>
            </a:r>
            <a:endParaRPr lang="en-US" sz="28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08" y="4886433"/>
            <a:ext cx="663710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677" y="4933768"/>
            <a:ext cx="2133873" cy="14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45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07843ED-4D60-27E3-18EE-7D9ABE51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5DF7A5-EBDB-9736-DB2F-1808B3E8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C16B6A6-274E-3BA0-45F5-C4753FD1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1.6C </a:t>
            </a:r>
            <a:r>
              <a:rPr lang="zh-CN" altLang="en-US" dirty="0"/>
              <a:t>欠拟合 和过拟合问题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5B9E4F-92ED-2260-EBAE-DA89F719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2307798"/>
            <a:ext cx="6082709" cy="2433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9F75A6E-22F2-879D-BB04-18D766EADD4D}"/>
                  </a:ext>
                </a:extLst>
              </p:cNvPr>
              <p:cNvSpPr txBox="1"/>
              <p:nvPr/>
            </p:nvSpPr>
            <p:spPr>
              <a:xfrm>
                <a:off x="6971783" y="4487777"/>
                <a:ext cx="3794629" cy="1654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三种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fitting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的特点？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如何判断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overfitting, underfitting?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𝑎𝑑𝑗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=1−</m:t>
                    </m:r>
                    <m:f>
                      <m:fPr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(1−</m:t>
                        </m:r>
                        <m:sSup>
                          <m:sSupPr>
                            <m:ctrlP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R</m:t>
                            </m:r>
                          </m:e>
                          <m:sup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)(</m:t>
                        </m:r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−1)</m:t>
                        </m:r>
                      </m:num>
                      <m:den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  <m: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den>
                    </m:f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9F75A6E-22F2-879D-BB04-18D766EAD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83" y="4487777"/>
                <a:ext cx="3794629" cy="1654684"/>
              </a:xfrm>
              <a:prstGeom prst="rect">
                <a:avLst/>
              </a:prstGeom>
              <a:blipFill>
                <a:blip r:embed="rId3"/>
                <a:stretch>
                  <a:fillRect l="-1125" t="-1838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9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D9BF358-353D-EDBC-5639-5A00735B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7A59CD-6E88-9668-3932-1A8E8E7B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503CA01-3CC5-B60B-2792-22BDDEA8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 MLR </a:t>
            </a:r>
            <a:r>
              <a:rPr lang="zh-CN" altLang="en-US" dirty="0"/>
              <a:t>的假设条件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BE75EC4-1235-E5D6-DAD5-EDDC0E160832}"/>
              </a:ext>
            </a:extLst>
          </p:cNvPr>
          <p:cNvGrpSpPr/>
          <p:nvPr/>
        </p:nvGrpSpPr>
        <p:grpSpPr>
          <a:xfrm>
            <a:off x="3942039" y="1344079"/>
            <a:ext cx="6062246" cy="2754799"/>
            <a:chOff x="599476" y="2486318"/>
            <a:chExt cx="5823358" cy="263307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EF565EA-36D1-D13D-C927-09A9E68F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476" y="2486318"/>
              <a:ext cx="5095680" cy="26330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6">
                  <a:extLst>
                    <a:ext uri="{FF2B5EF4-FFF2-40B4-BE49-F238E27FC236}">
                      <a16:creationId xmlns:a16="http://schemas.microsoft.com/office/drawing/2014/main" id="{1DEE0F81-766D-CA1C-CCD9-DA601E20A225}"/>
                    </a:ext>
                  </a:extLst>
                </p:cNvPr>
                <p:cNvSpPr txBox="1"/>
                <p:nvPr/>
              </p:nvSpPr>
              <p:spPr>
                <a:xfrm>
                  <a:off x="3998571" y="2938001"/>
                  <a:ext cx="2424263" cy="3929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s-E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Arial" panose="020B0604020202020204" pitchFamily="34" charset="0"/>
                          </a:rPr>
                          <m:t>𝑦</m:t>
                        </m:r>
                        <m:r>
                          <a:rPr kumimoji="0" lang="es-E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Arial" panose="020B0604020202020204" pitchFamily="34" charset="0"/>
                          </a:rPr>
                          <m:t> = </m:t>
                        </m:r>
                        <m:r>
                          <a:rPr kumimoji="0" lang="es-ES" altLang="zh-CN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Arial" panose="020B0604020202020204" pitchFamily="34" charset="0"/>
                          </a:rPr>
                          <m:t>𝑏</m:t>
                        </m:r>
                        <m:r>
                          <a:rPr kumimoji="0" lang="es-ES" altLang="zh-CN" sz="9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Arial" panose="020B0604020202020204" pitchFamily="34" charset="0"/>
                          </a:rPr>
                          <m:t>0 </m:t>
                        </m:r>
                        <m:r>
                          <a:rPr kumimoji="0" lang="es-ES" altLang="zh-CN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Arial" panose="020B0604020202020204" pitchFamily="34" charset="0"/>
                          </a:rPr>
                          <m:t>+ </m:t>
                        </m:r>
                        <m:r>
                          <a:rPr kumimoji="0" lang="es-ES" altLang="zh-CN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Arial" panose="020B0604020202020204" pitchFamily="34" charset="0"/>
                          </a:rPr>
                          <m:t>𝑏</m:t>
                        </m:r>
                        <m:r>
                          <a:rPr kumimoji="0" lang="es-ES" altLang="zh-CN" sz="9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Arial" panose="020B0604020202020204" pitchFamily="34" charset="0"/>
                          </a:rPr>
                          <m:t>1</m:t>
                        </m:r>
                        <m:r>
                          <a:rPr kumimoji="0" lang="es-ES" altLang="zh-CN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Arial" panose="020B0604020202020204" pitchFamily="34" charset="0"/>
                          </a:rPr>
                          <m:t>𝑥</m:t>
                        </m:r>
                        <m:r>
                          <a:rPr kumimoji="0" lang="es-ES" altLang="zh-CN" sz="9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思源宋体 CN" panose="02020700000000000000" pitchFamily="18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文本框 6">
                  <a:extLst>
                    <a:ext uri="{FF2B5EF4-FFF2-40B4-BE49-F238E27FC236}">
                      <a16:creationId xmlns:a16="http://schemas.microsoft.com/office/drawing/2014/main" id="{1DEE0F81-766D-CA1C-CCD9-DA601E20A2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571" y="2938001"/>
                  <a:ext cx="2424263" cy="392993"/>
                </a:xfrm>
                <a:prstGeom prst="rect">
                  <a:avLst/>
                </a:prstGeom>
                <a:blipFill>
                  <a:blip r:embed="rId3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49B6334-4D6C-98B8-0F36-4FE3D2F33D60}"/>
              </a:ext>
            </a:extLst>
          </p:cNvPr>
          <p:cNvSpPr txBox="1"/>
          <p:nvPr/>
        </p:nvSpPr>
        <p:spPr>
          <a:xfrm>
            <a:off x="3876890" y="4534762"/>
            <a:ext cx="71801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（系数）线性关系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观测值独立，在同一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level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no nested or multilevel structure)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因变量正态分布 （可用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boxcox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变换，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stats.boxcox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模型残差正态分布，方差齐性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自变量不存在共线性（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multicollinearity)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074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991653F-C2CB-E273-3D31-3BCF254D6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814BAD-33FA-37BA-C39D-6104185A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C795410-2CBC-BF97-7390-83F0BCFD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1.8 </a:t>
            </a:r>
            <a:r>
              <a:rPr lang="zh-CN" altLang="en-US" dirty="0"/>
              <a:t>扩展（</a:t>
            </a:r>
            <a:r>
              <a:rPr lang="en-US" altLang="zh-CN" dirty="0"/>
              <a:t>option)</a:t>
            </a:r>
            <a:r>
              <a:rPr lang="zh-CN" altLang="en-US" dirty="0"/>
              <a:t>： </a:t>
            </a:r>
            <a:r>
              <a:rPr lang="en-US" altLang="zh-CN" dirty="0"/>
              <a:t>OLS </a:t>
            </a:r>
            <a:r>
              <a:rPr lang="zh-CN" altLang="en-US" dirty="0"/>
              <a:t>的缺点</a:t>
            </a:r>
            <a:r>
              <a:rPr lang="en-US" altLang="zh-CN" dirty="0"/>
              <a:t>- </a:t>
            </a:r>
            <a:r>
              <a:rPr lang="zh-CN" altLang="en-US" dirty="0"/>
              <a:t>对</a:t>
            </a:r>
            <a:r>
              <a:rPr lang="en-US" altLang="zh-CN" dirty="0"/>
              <a:t>outlier</a:t>
            </a:r>
            <a:r>
              <a:rPr lang="zh-CN" altLang="en-US" dirty="0"/>
              <a:t>值比较敏感</a:t>
            </a:r>
          </a:p>
        </p:txBody>
      </p:sp>
      <p:pic>
        <p:nvPicPr>
          <p:cNvPr id="6" name="Picture 2" descr="https://miro.medium.com/max/1496/1*6hJC8qMP3AFBVuJuBzE9Hw.png">
            <a:extLst>
              <a:ext uri="{FF2B5EF4-FFF2-40B4-BE49-F238E27FC236}">
                <a16:creationId xmlns:a16="http://schemas.microsoft.com/office/drawing/2014/main" id="{4B42AB01-727A-899C-C1E4-71F5B9868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4"/>
          <a:stretch>
            <a:fillRect/>
          </a:stretch>
        </p:blipFill>
        <p:spPr bwMode="auto">
          <a:xfrm>
            <a:off x="3530235" y="1826224"/>
            <a:ext cx="4951430" cy="90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D4BD22-A1BA-3440-DCC5-1231F4D17235}"/>
              </a:ext>
            </a:extLst>
          </p:cNvPr>
          <p:cNvSpPr txBox="1"/>
          <p:nvPr/>
        </p:nvSpPr>
        <p:spPr>
          <a:xfrm>
            <a:off x="2873914" y="2015798"/>
            <a:ext cx="948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OLS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" name="Picture 4" descr="https://miro.medium.com/max/1527/1*hAGhQehrqAmT1pvz3q4t8Q.png">
            <a:extLst>
              <a:ext uri="{FF2B5EF4-FFF2-40B4-BE49-F238E27FC236}">
                <a16:creationId xmlns:a16="http://schemas.microsoft.com/office/drawing/2014/main" id="{18E4EFFF-C8A4-E1AD-A033-266404808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1"/>
          <a:stretch>
            <a:fillRect/>
          </a:stretch>
        </p:blipFill>
        <p:spPr bwMode="auto">
          <a:xfrm>
            <a:off x="4026743" y="3296248"/>
            <a:ext cx="6754304" cy="102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miro.medium.com/max/1558/1*P5Lq5mAi4WAch7oIeiS3WA.png">
            <a:extLst>
              <a:ext uri="{FF2B5EF4-FFF2-40B4-BE49-F238E27FC236}">
                <a16:creationId xmlns:a16="http://schemas.microsoft.com/office/drawing/2014/main" id="{72DAD4AE-2D06-F9CE-4292-43DB1EA46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7"/>
          <a:stretch>
            <a:fillRect/>
          </a:stretch>
        </p:blipFill>
        <p:spPr bwMode="auto">
          <a:xfrm>
            <a:off x="4147603" y="4730145"/>
            <a:ext cx="5566527" cy="8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18645E2-06F1-DF04-D0BF-BC9183F32CD8}"/>
              </a:ext>
            </a:extLst>
          </p:cNvPr>
          <p:cNvSpPr/>
          <p:nvPr/>
        </p:nvSpPr>
        <p:spPr>
          <a:xfrm>
            <a:off x="2873914" y="3526116"/>
            <a:ext cx="1183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Ridge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6592F9-E31D-072A-E601-9DC84FF70FF9}"/>
              </a:ext>
            </a:extLst>
          </p:cNvPr>
          <p:cNvSpPr/>
          <p:nvPr/>
        </p:nvSpPr>
        <p:spPr>
          <a:xfrm>
            <a:off x="2873914" y="4889748"/>
            <a:ext cx="1225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Lasso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3EAA81-B317-327F-D91D-0AE4EC5FFA52}"/>
              </a:ext>
            </a:extLst>
          </p:cNvPr>
          <p:cNvSpPr txBox="1"/>
          <p:nvPr/>
        </p:nvSpPr>
        <p:spPr>
          <a:xfrm>
            <a:off x="1552534" y="2963360"/>
            <a:ext cx="896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In cases of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multilinearity, using Ridge and Lasso Regression for better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predition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.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52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4827798"/>
            <a:ext cx="12192000" cy="2030202"/>
            <a:chOff x="0" y="4827798"/>
            <a:chExt cx="12192000" cy="20302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833" b="1800"/>
            <a:stretch/>
          </p:blipFill>
          <p:spPr>
            <a:xfrm>
              <a:off x="6416842" y="4827798"/>
              <a:ext cx="5775158" cy="203020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27798"/>
              <a:ext cx="6416842" cy="2030202"/>
            </a:xfrm>
            <a:prstGeom prst="rect">
              <a:avLst/>
            </a:prstGeom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919586" y="1690392"/>
            <a:ext cx="4961810" cy="1738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defRPr>
            </a:lvl1pPr>
          </a:lstStyle>
          <a:p>
            <a:pPr algn="ctr"/>
            <a:r>
              <a:rPr lang="zh-CN" altLang="en-US" sz="4800" dirty="0"/>
              <a:t>谢谢，下周见！</a:t>
            </a:r>
            <a:endParaRPr lang="en-US" altLang="zh-CN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387DD-3A62-4E46-B68D-E18F4F083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1236873"/>
            <a:ext cx="44577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3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CEC162-2EA2-4DE3-A52A-6B889528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05FC2-BB2C-4BB3-A831-621C5A841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24" y="136525"/>
            <a:ext cx="8773212" cy="6579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1C142-A5AC-444B-8DA0-9A3633AEE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" y="0"/>
            <a:ext cx="2341125" cy="2428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A7C807-3C1D-4597-9D62-9FBD9B51FCE2}"/>
              </a:ext>
            </a:extLst>
          </p:cNvPr>
          <p:cNvSpPr txBox="1"/>
          <p:nvPr/>
        </p:nvSpPr>
        <p:spPr>
          <a:xfrm>
            <a:off x="254524" y="3228945"/>
            <a:ext cx="198002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课程知识点导图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550B3A-80CF-4941-996B-DDEEA8DA5EC6}"/>
              </a:ext>
            </a:extLst>
          </p:cNvPr>
          <p:cNvGrpSpPr/>
          <p:nvPr/>
        </p:nvGrpSpPr>
        <p:grpSpPr>
          <a:xfrm>
            <a:off x="7248709" y="38775"/>
            <a:ext cx="3097965" cy="1367592"/>
            <a:chOff x="7248709" y="41210"/>
            <a:chExt cx="3255696" cy="153257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DEE8A65-991F-45D5-B1A6-E96006EC65B8}"/>
                </a:ext>
              </a:extLst>
            </p:cNvPr>
            <p:cNvSpPr/>
            <p:nvPr/>
          </p:nvSpPr>
          <p:spPr>
            <a:xfrm>
              <a:off x="7248709" y="131484"/>
              <a:ext cx="2667786" cy="144230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FF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95AB48-E9A8-478F-96FD-7A20976F64B0}"/>
                </a:ext>
              </a:extLst>
            </p:cNvPr>
            <p:cNvSpPr txBox="1"/>
            <p:nvPr/>
          </p:nvSpPr>
          <p:spPr>
            <a:xfrm>
              <a:off x="9723422" y="41210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单元</a:t>
              </a:r>
              <a:r>
                <a:rPr lang="en-US" altLang="zh-CN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454F05-3C84-4A41-8ADF-7B1892185B18}"/>
              </a:ext>
            </a:extLst>
          </p:cNvPr>
          <p:cNvGrpSpPr/>
          <p:nvPr/>
        </p:nvGrpSpPr>
        <p:grpSpPr>
          <a:xfrm>
            <a:off x="9011185" y="246794"/>
            <a:ext cx="3055124" cy="1626572"/>
            <a:chOff x="8654229" y="246794"/>
            <a:chExt cx="3412080" cy="282025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2D4D19F-A207-4AB9-A9D8-12BF8CF8FDF0}"/>
                </a:ext>
              </a:extLst>
            </p:cNvPr>
            <p:cNvSpPr/>
            <p:nvPr/>
          </p:nvSpPr>
          <p:spPr>
            <a:xfrm>
              <a:off x="8654229" y="967342"/>
              <a:ext cx="3412080" cy="209970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rgbClr val="FF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573544-DA02-43D9-90BE-52941F097E1B}"/>
                </a:ext>
              </a:extLst>
            </p:cNvPr>
            <p:cNvSpPr txBox="1"/>
            <p:nvPr/>
          </p:nvSpPr>
          <p:spPr>
            <a:xfrm>
              <a:off x="10770546" y="246794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单元</a:t>
              </a:r>
              <a:r>
                <a:rPr lang="en-US" altLang="zh-CN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,3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5D0911-B3BD-4F38-9483-39132F4C9FAC}"/>
              </a:ext>
            </a:extLst>
          </p:cNvPr>
          <p:cNvGrpSpPr/>
          <p:nvPr/>
        </p:nvGrpSpPr>
        <p:grpSpPr>
          <a:xfrm>
            <a:off x="2667248" y="1573785"/>
            <a:ext cx="3900780" cy="2799594"/>
            <a:chOff x="2667248" y="1573785"/>
            <a:chExt cx="3900780" cy="279959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0FB58A6-4748-4AC3-955B-75F013C4B14D}"/>
                </a:ext>
              </a:extLst>
            </p:cNvPr>
            <p:cNvSpPr/>
            <p:nvPr/>
          </p:nvSpPr>
          <p:spPr>
            <a:xfrm>
              <a:off x="2667248" y="1573785"/>
              <a:ext cx="3900780" cy="2799594"/>
            </a:xfrm>
            <a:prstGeom prst="roundRect">
              <a:avLst>
                <a:gd name="adj" fmla="val 35053"/>
              </a:avLst>
            </a:prstGeom>
            <a:noFill/>
            <a:ln w="12700">
              <a:solidFill>
                <a:srgbClr val="FF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36B20E-8B19-47A4-94B0-6C817099175E}"/>
                </a:ext>
              </a:extLst>
            </p:cNvPr>
            <p:cNvSpPr txBox="1"/>
            <p:nvPr/>
          </p:nvSpPr>
          <p:spPr>
            <a:xfrm>
              <a:off x="2967929" y="1843596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单元</a:t>
              </a:r>
              <a:r>
                <a:rPr lang="en-US" altLang="zh-CN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68C3D0-69D3-42AA-BAE1-9DE15A7C06C5}"/>
              </a:ext>
            </a:extLst>
          </p:cNvPr>
          <p:cNvGrpSpPr/>
          <p:nvPr/>
        </p:nvGrpSpPr>
        <p:grpSpPr>
          <a:xfrm>
            <a:off x="7706742" y="4751109"/>
            <a:ext cx="4299314" cy="2045881"/>
            <a:chOff x="7706742" y="4751109"/>
            <a:chExt cx="4299314" cy="204588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2C43D7E-DDAA-433C-A972-0B3FB2D6AFC2}"/>
                </a:ext>
              </a:extLst>
            </p:cNvPr>
            <p:cNvSpPr/>
            <p:nvPr/>
          </p:nvSpPr>
          <p:spPr>
            <a:xfrm>
              <a:off x="7706742" y="4751109"/>
              <a:ext cx="3543645" cy="204588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FF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AF3786-03E8-4AC5-B776-1F934D2CF1AB}"/>
                </a:ext>
              </a:extLst>
            </p:cNvPr>
            <p:cNvSpPr txBox="1"/>
            <p:nvPr/>
          </p:nvSpPr>
          <p:spPr>
            <a:xfrm>
              <a:off x="11225073" y="568743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单元</a:t>
              </a:r>
              <a:r>
                <a:rPr lang="en-US" altLang="zh-CN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639779-3D8F-40FB-9060-5C5C69AD72E9}"/>
              </a:ext>
            </a:extLst>
          </p:cNvPr>
          <p:cNvGrpSpPr/>
          <p:nvPr/>
        </p:nvGrpSpPr>
        <p:grpSpPr>
          <a:xfrm>
            <a:off x="2482896" y="4390572"/>
            <a:ext cx="5062421" cy="2269393"/>
            <a:chOff x="2491493" y="4272830"/>
            <a:chExt cx="5565579" cy="237306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31A4166-5919-4622-90B0-A4D5DBDC1757}"/>
                </a:ext>
              </a:extLst>
            </p:cNvPr>
            <p:cNvSpPr/>
            <p:nvPr/>
          </p:nvSpPr>
          <p:spPr>
            <a:xfrm>
              <a:off x="3280310" y="4272830"/>
              <a:ext cx="4776762" cy="2373068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FF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2600B1-1E05-4E49-8C4C-C0180739073D}"/>
                </a:ext>
              </a:extLst>
            </p:cNvPr>
            <p:cNvSpPr txBox="1"/>
            <p:nvPr/>
          </p:nvSpPr>
          <p:spPr>
            <a:xfrm>
              <a:off x="2491493" y="527469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单元</a:t>
              </a:r>
              <a:r>
                <a:rPr lang="en-US" altLang="zh-CN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09CD375-1963-4477-B37F-57ACF9946B19}"/>
              </a:ext>
            </a:extLst>
          </p:cNvPr>
          <p:cNvSpPr/>
          <p:nvPr/>
        </p:nvSpPr>
        <p:spPr>
          <a:xfrm>
            <a:off x="7405320" y="895219"/>
            <a:ext cx="1309257" cy="504000"/>
          </a:xfrm>
          <a:prstGeom prst="rect">
            <a:avLst/>
          </a:prstGeom>
          <a:noFill/>
          <a:ln w="38100">
            <a:solidFill>
              <a:srgbClr val="2D6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44EBFC-A331-42CD-BEED-BAB5B81E2938}"/>
              </a:ext>
            </a:extLst>
          </p:cNvPr>
          <p:cNvSpPr/>
          <p:nvPr/>
        </p:nvSpPr>
        <p:spPr>
          <a:xfrm>
            <a:off x="7148145" y="3150441"/>
            <a:ext cx="1309257" cy="504000"/>
          </a:xfrm>
          <a:prstGeom prst="rect">
            <a:avLst/>
          </a:prstGeom>
          <a:noFill/>
          <a:ln w="38100">
            <a:solidFill>
              <a:srgbClr val="2D6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2DCB7CD-2D2F-4F9C-9FF1-785DE91B6146}"/>
              </a:ext>
            </a:extLst>
          </p:cNvPr>
          <p:cNvSpPr/>
          <p:nvPr/>
        </p:nvSpPr>
        <p:spPr>
          <a:xfrm rot="4476589">
            <a:off x="7257316" y="2889978"/>
            <a:ext cx="576000" cy="151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4327CA-0522-4D12-8A02-7E71A5B217D1}"/>
              </a:ext>
            </a:extLst>
          </p:cNvPr>
          <p:cNvSpPr/>
          <p:nvPr/>
        </p:nvSpPr>
        <p:spPr>
          <a:xfrm>
            <a:off x="6773792" y="2088178"/>
            <a:ext cx="1409700" cy="6216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34E3CE7-0752-417C-B4C8-AC980D2421E4}"/>
              </a:ext>
            </a:extLst>
          </p:cNvPr>
          <p:cNvSpPr/>
          <p:nvPr/>
        </p:nvSpPr>
        <p:spPr>
          <a:xfrm rot="18253808">
            <a:off x="7411126" y="1645395"/>
            <a:ext cx="900000" cy="151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9305AC2-9F7B-4260-B595-F2396F119B08}"/>
              </a:ext>
            </a:extLst>
          </p:cNvPr>
          <p:cNvGrpSpPr/>
          <p:nvPr/>
        </p:nvGrpSpPr>
        <p:grpSpPr>
          <a:xfrm>
            <a:off x="8805494" y="1938463"/>
            <a:ext cx="3291469" cy="1211978"/>
            <a:chOff x="7248708" y="131484"/>
            <a:chExt cx="3291469" cy="1442301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6B8EC22-44E5-4E23-BB14-08CE7CAFC037}"/>
                </a:ext>
              </a:extLst>
            </p:cNvPr>
            <p:cNvSpPr/>
            <p:nvPr/>
          </p:nvSpPr>
          <p:spPr>
            <a:xfrm>
              <a:off x="7248708" y="131484"/>
              <a:ext cx="2782557" cy="1442301"/>
            </a:xfrm>
            <a:prstGeom prst="roundRect">
              <a:avLst>
                <a:gd name="adj" fmla="val 38236"/>
              </a:avLst>
            </a:prstGeom>
            <a:noFill/>
            <a:ln w="12700">
              <a:solidFill>
                <a:srgbClr val="FF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6236DA-D635-44E5-9666-A115F09A4631}"/>
                </a:ext>
              </a:extLst>
            </p:cNvPr>
            <p:cNvSpPr txBox="1"/>
            <p:nvPr/>
          </p:nvSpPr>
          <p:spPr>
            <a:xfrm>
              <a:off x="9759194" y="895025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单元</a:t>
              </a:r>
              <a:r>
                <a:rPr lang="en-US" altLang="zh-CN" dirty="0">
                  <a:solidFill>
                    <a:srgbClr val="FF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0CE2848-363A-4E16-901C-E5F1ED0FA47A}"/>
              </a:ext>
            </a:extLst>
          </p:cNvPr>
          <p:cNvSpPr/>
          <p:nvPr/>
        </p:nvSpPr>
        <p:spPr>
          <a:xfrm>
            <a:off x="4905376" y="4751109"/>
            <a:ext cx="2760918" cy="19825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3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4827798"/>
            <a:ext cx="12192000" cy="2030202"/>
            <a:chOff x="0" y="4827798"/>
            <a:chExt cx="12192000" cy="20302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833" b="1800"/>
            <a:stretch/>
          </p:blipFill>
          <p:spPr>
            <a:xfrm>
              <a:off x="6416842" y="4827798"/>
              <a:ext cx="5775158" cy="20302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27798"/>
              <a:ext cx="6416842" cy="2030202"/>
            </a:xfrm>
            <a:prstGeom prst="rect">
              <a:avLst/>
            </a:prstGeom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438116" y="1711504"/>
            <a:ext cx="6122781" cy="1898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defRPr>
            </a:lvl1pPr>
          </a:lstStyle>
          <a:p>
            <a:pPr algn="ctr"/>
            <a:r>
              <a:rPr lang="en-US" altLang="zh-CN" sz="3600" dirty="0"/>
              <a:t>Unit</a:t>
            </a:r>
            <a:r>
              <a:rPr lang="en-US" sz="3600" dirty="0"/>
              <a:t> 4</a:t>
            </a:r>
            <a:r>
              <a:rPr lang="zh-CN" altLang="en-US" sz="3600" dirty="0"/>
              <a:t>：</a:t>
            </a:r>
            <a:r>
              <a:rPr lang="en-US" altLang="zh-CN" sz="3600" dirty="0"/>
              <a:t>Covariance, Correlation &amp; Regression</a:t>
            </a:r>
            <a:endParaRPr lang="zh-CN" alt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38539" y="283556"/>
            <a:ext cx="5705746" cy="944743"/>
            <a:chOff x="256448" y="124270"/>
            <a:chExt cx="11684893" cy="1934755"/>
          </a:xfrm>
        </p:grpSpPr>
        <p:pic>
          <p:nvPicPr>
            <p:cNvPr id="1026" name="Picture 2" descr="Pictures Of Charts And Graphs 7 - 300 X 200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" b="49580"/>
            <a:stretch/>
          </p:blipFill>
          <p:spPr bwMode="auto">
            <a:xfrm>
              <a:off x="256448" y="126165"/>
              <a:ext cx="5738889" cy="1932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ictures Of Charts And Graphs 7 - 300 X 200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0" t="49531" r="1"/>
            <a:stretch/>
          </p:blipFill>
          <p:spPr bwMode="auto">
            <a:xfrm>
              <a:off x="6188242" y="124270"/>
              <a:ext cx="5753099" cy="1934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DEAF447-3733-4253-BEDC-F4B79C5CE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33" y="755927"/>
            <a:ext cx="5210175" cy="20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514350"/>
            <a:ext cx="10850563" cy="514350"/>
          </a:xfrm>
        </p:spPr>
        <p:txBody>
          <a:bodyPr/>
          <a:lstStyle/>
          <a:p>
            <a:r>
              <a:rPr lang="en-US" altLang="zh-CN" dirty="0"/>
              <a:t>Unit 4 Outline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9" y="1028700"/>
            <a:ext cx="8230235" cy="3795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485810" y="3059668"/>
                <a:ext cx="36688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E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s-E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= </m:t>
                      </m:r>
                      <m:r>
                        <a:rPr kumimoji="0" lang="es-E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· · · +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10" y="3059668"/>
                <a:ext cx="3668875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8744585" y="6304723"/>
            <a:ext cx="2193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Julie Vu, chapter 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8F82B1-971D-4DEC-0597-A6416AFE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51" y="4024529"/>
            <a:ext cx="5178388" cy="22052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CFA7D6-8774-4815-8A27-042A8431A283}"/>
              </a:ext>
            </a:extLst>
          </p:cNvPr>
          <p:cNvSpPr/>
          <p:nvPr/>
        </p:nvSpPr>
        <p:spPr>
          <a:xfrm>
            <a:off x="1171575" y="2857500"/>
            <a:ext cx="133350" cy="202168"/>
          </a:xfrm>
          <a:prstGeom prst="rect">
            <a:avLst/>
          </a:prstGeom>
          <a:solidFill>
            <a:srgbClr val="09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AFAE0E4-A753-6E00-BC44-09E94319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06910A-7C20-5418-5595-DF9EF52B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8ACC46-E668-AE3F-29CC-15CAC811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本节课的目标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DEEC07-9CA1-7DDA-D271-A390FF1E5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3016" y="2946687"/>
            <a:ext cx="10129098" cy="7440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学习多元线性回归分析的原理，用途、条件、</a:t>
            </a:r>
            <a:r>
              <a:rPr lang="en-US" altLang="zh-CN" b="1" dirty="0"/>
              <a:t>Python</a:t>
            </a:r>
            <a:r>
              <a:rPr lang="zh-CN" altLang="en-US" b="1" dirty="0"/>
              <a:t>编程分析，结果的解释；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会使用</a:t>
            </a:r>
            <a:r>
              <a:rPr lang="en-US" altLang="zh-CN" b="1" dirty="0"/>
              <a:t>Python</a:t>
            </a:r>
            <a:r>
              <a:rPr lang="zh-CN" altLang="en-US" b="1" dirty="0"/>
              <a:t>对实际数据进行多元回归分析（模型的选择，计算，评价，结果报告等等）</a:t>
            </a:r>
          </a:p>
        </p:txBody>
      </p:sp>
    </p:spTree>
    <p:extLst>
      <p:ext uri="{BB962C8B-B14F-4D97-AF65-F5344CB8AC3E}">
        <p14:creationId xmlns:p14="http://schemas.microsoft.com/office/powerpoint/2010/main" val="62642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952" y="-10832"/>
            <a:ext cx="11501274" cy="1028699"/>
          </a:xfrm>
        </p:spPr>
        <p:txBody>
          <a:bodyPr>
            <a:normAutofit/>
          </a:bodyPr>
          <a:lstStyle/>
          <a:p>
            <a:r>
              <a:rPr lang="en-US" altLang="zh-CN" dirty="0"/>
              <a:t>1.0 </a:t>
            </a:r>
            <a:r>
              <a:rPr lang="zh-CN" altLang="en-US" dirty="0"/>
              <a:t>定义 </a:t>
            </a:r>
            <a:r>
              <a:rPr lang="en-US" altLang="zh-CN" dirty="0"/>
              <a:t>Multiple Linear Regression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General Linear Regression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512698" y="1335300"/>
            <a:ext cx="9939655" cy="388620"/>
          </a:xfrm>
        </p:spPr>
        <p:txBody>
          <a:bodyPr/>
          <a:lstStyle/>
          <a:p>
            <a:r>
              <a:rPr lang="en-US" altLang="zh-CN" b="1" dirty="0"/>
              <a:t>MLR</a:t>
            </a:r>
            <a:r>
              <a:rPr lang="zh-CN" altLang="en-US" b="1" dirty="0"/>
              <a:t>（多元线性回归）</a:t>
            </a:r>
            <a:r>
              <a:rPr lang="zh-CN" altLang="en-US" dirty="0"/>
              <a:t>： 当</a:t>
            </a:r>
            <a:r>
              <a:rPr lang="zh-CN" altLang="en-US" b="1" dirty="0"/>
              <a:t>连续、正态分布</a:t>
            </a:r>
            <a:r>
              <a:rPr lang="zh-CN" altLang="en-US" dirty="0"/>
              <a:t>的观测变量（</a:t>
            </a:r>
            <a:r>
              <a:rPr lang="en-US" altLang="zh-CN" dirty="0"/>
              <a:t>y) </a:t>
            </a:r>
            <a:r>
              <a:rPr lang="zh-CN" altLang="en-US" dirty="0"/>
              <a:t>受</a:t>
            </a:r>
            <a:r>
              <a:rPr lang="zh-CN" altLang="en-US" b="1" dirty="0"/>
              <a:t>多个自变量</a:t>
            </a:r>
            <a:r>
              <a:rPr lang="zh-CN" altLang="en-US" dirty="0"/>
              <a:t>的影响：</a:t>
            </a:r>
          </a:p>
        </p:txBody>
      </p:sp>
      <p:pic>
        <p:nvPicPr>
          <p:cNvPr id="6" name="图片 5" descr="1-kFP6ps7p9dJ6Hh-WJZCVS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814" y="2815533"/>
            <a:ext cx="4595889" cy="3046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AC32B4F-7D25-5B9E-AD48-A94C5BA56337}"/>
                  </a:ext>
                </a:extLst>
              </p:cNvPr>
              <p:cNvSpPr txBox="1"/>
              <p:nvPr/>
            </p:nvSpPr>
            <p:spPr>
              <a:xfrm>
                <a:off x="874579" y="1826704"/>
                <a:ext cx="52951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𝑆𝐵𝑃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s-E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s-E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sSub>
                        <m:sSubPr>
                          <m:ctrlPr>
                            <a:rPr kumimoji="0" lang="es-E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𝑤𝑡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sSub>
                        <m:sSubPr>
                          <m:ctrlPr>
                            <a:rPr kumimoji="0" lang="es-E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𝐴𝑔𝑒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es-E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𝜖</m:t>
                      </m:r>
                      <m:r>
                        <a:rPr kumimoji="0" lang="en-US" altLang="zh-CN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AC32B4F-7D25-5B9E-AD48-A94C5BA56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79" y="1826704"/>
                <a:ext cx="5295102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174EC82-AC99-1A7C-A82B-58FE5D6D59D3}"/>
              </a:ext>
            </a:extLst>
          </p:cNvPr>
          <p:cNvSpPr txBox="1">
            <a:spLocks/>
          </p:cNvSpPr>
          <p:nvPr/>
        </p:nvSpPr>
        <p:spPr>
          <a:xfrm>
            <a:off x="512698" y="2347131"/>
            <a:ext cx="8726552" cy="497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b="1" dirty="0">
                <a:solidFill>
                  <a:srgbClr val="000000"/>
                </a:solidFill>
                <a:latin typeface="Arial"/>
                <a:ea typeface="微软雅黑"/>
              </a:rPr>
              <a:t>G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LR</a:t>
            </a:r>
            <a:r>
              <a:rPr lang="zh-CN" altLang="en-US" b="1" dirty="0">
                <a:solidFill>
                  <a:srgbClr val="000000"/>
                </a:solidFill>
              </a:rPr>
              <a:t>（一般线性回归）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 当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连续、正态分布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的观测变量（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y)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受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多个自变量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因素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的影响：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675FC98-AC3E-76EB-6784-C71FCC2ECAD8}"/>
                  </a:ext>
                </a:extLst>
              </p:cNvPr>
              <p:cNvSpPr txBox="1"/>
              <p:nvPr/>
            </p:nvSpPr>
            <p:spPr>
              <a:xfrm>
                <a:off x="874579" y="2798215"/>
                <a:ext cx="52951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𝑆𝐵𝑃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s-E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s-E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sSub>
                        <m:sSubPr>
                          <m:ctrlPr>
                            <a:rPr kumimoji="0" lang="es-E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𝑤𝑡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s-ES" altLang="zh-CN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sSub>
                        <m:sSubPr>
                          <m:ctrlPr>
                            <a:rPr kumimoji="0" lang="es-E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𝐴𝑔𝑒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s-E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3</m:t>
                      </m:r>
                      <m:sSub>
                        <m:sSubPr>
                          <m:ctrlPr>
                            <a:rPr kumimoji="0" lang="es-E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𝐺𝑒𝑛𝑑𝑒𝑟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zh-CN" altLang="es-E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𝜖</m:t>
                      </m:r>
                      <m:r>
                        <a:rPr kumimoji="0" lang="en-US" altLang="zh-CN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675FC98-AC3E-76EB-6784-C71FCC2EC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79" y="2798215"/>
                <a:ext cx="529510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53B0C54-B4D8-A35E-C35E-61D4FF092F89}"/>
              </a:ext>
            </a:extLst>
          </p:cNvPr>
          <p:cNvSpPr txBox="1">
            <a:spLocks/>
          </p:cNvSpPr>
          <p:nvPr/>
        </p:nvSpPr>
        <p:spPr>
          <a:xfrm>
            <a:off x="512698" y="6096093"/>
            <a:ext cx="10551817" cy="388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Generalized(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广义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) linear regression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 当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非连续正态分布（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Poisson, binomial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的观测变量（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y)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受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多个自变量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因素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的影响：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1DD87-E8BF-49A3-B6BB-E25A861218E0}"/>
              </a:ext>
            </a:extLst>
          </p:cNvPr>
          <p:cNvSpPr/>
          <p:nvPr/>
        </p:nvSpPr>
        <p:spPr>
          <a:xfrm>
            <a:off x="725328" y="6330824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121212"/>
                </a:solidFill>
                <a:latin typeface="-apple-system"/>
              </a:rPr>
              <a:t>广义线性模型是普通线性模型的普遍化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A09DB8-F03D-4A0F-B717-4D7672D7AAA3}"/>
              </a:ext>
            </a:extLst>
          </p:cNvPr>
          <p:cNvSpPr/>
          <p:nvPr/>
        </p:nvSpPr>
        <p:spPr>
          <a:xfrm>
            <a:off x="656747" y="3467430"/>
            <a:ext cx="62107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Note: </a:t>
            </a:r>
            <a:r>
              <a:rPr lang="zh-CN" altLang="en-US" sz="1600" dirty="0"/>
              <a:t>一般线性模型包含许多不同的统计模型：</a:t>
            </a:r>
            <a:r>
              <a:rPr lang="en-US" altLang="zh-CN" sz="1600" dirty="0"/>
              <a:t>ANOVA</a:t>
            </a:r>
            <a:r>
              <a:rPr lang="zh-CN" altLang="en-US" sz="1600" dirty="0"/>
              <a:t>，</a:t>
            </a:r>
            <a:r>
              <a:rPr lang="en-US" altLang="zh-CN" sz="1600" dirty="0"/>
              <a:t>ANCOVA</a:t>
            </a:r>
            <a:r>
              <a:rPr lang="zh-CN" altLang="en-US" sz="1600" dirty="0"/>
              <a:t>，</a:t>
            </a:r>
            <a:r>
              <a:rPr lang="en-US" altLang="zh-CN" sz="1600" dirty="0"/>
              <a:t>MANOVA</a:t>
            </a:r>
            <a:r>
              <a:rPr lang="zh-CN" altLang="en-US" sz="1600" dirty="0"/>
              <a:t>，</a:t>
            </a:r>
            <a:r>
              <a:rPr lang="en-US" altLang="zh-CN" sz="1600" dirty="0"/>
              <a:t>MANCOVA</a:t>
            </a:r>
            <a:r>
              <a:rPr lang="zh-CN" altLang="en-US" sz="1600" dirty="0"/>
              <a:t>，普通线性回归，</a:t>
            </a:r>
            <a:r>
              <a:rPr lang="en-US" altLang="zh-CN" sz="1600" dirty="0"/>
              <a:t>t</a:t>
            </a:r>
            <a:r>
              <a:rPr lang="zh-CN" altLang="en-US" sz="1600" dirty="0"/>
              <a:t>检验和</a:t>
            </a:r>
            <a:r>
              <a:rPr lang="en-US" altLang="zh-CN" sz="1600" dirty="0"/>
              <a:t>F</a:t>
            </a:r>
            <a:r>
              <a:rPr lang="zh-CN" altLang="en-US" sz="1600" dirty="0"/>
              <a:t>检验。一般线性模型是对多于一个因变量的情况的多元线性回归的推广（</a:t>
            </a:r>
            <a:r>
              <a:rPr lang="en-US" altLang="zh-CN" sz="1600" dirty="0"/>
              <a:t>Wikipedia</a:t>
            </a:r>
            <a:r>
              <a:rPr lang="zh-CN" altLang="en-US" sz="1600" dirty="0"/>
              <a:t>）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045CD97-5C4F-8439-0A8F-C183EA07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CEFAD6-8A9C-D53E-9E72-672FF9F8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4410BB9-8F0E-0124-1977-A7A06B5BB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9" y="4245"/>
            <a:ext cx="10850563" cy="1028699"/>
          </a:xfrm>
        </p:spPr>
        <p:txBody>
          <a:bodyPr/>
          <a:lstStyle/>
          <a:p>
            <a:r>
              <a:rPr lang="en-US" altLang="zh-CN" dirty="0"/>
              <a:t>1.1 MLR </a:t>
            </a:r>
            <a:r>
              <a:rPr lang="zh-CN" altLang="en-US" dirty="0"/>
              <a:t>参数估计方法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8233FC-AC8C-7C12-42CD-2F26608D7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05" y="1612786"/>
            <a:ext cx="5315143" cy="1440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1F8442-8350-B84F-466D-C519186203FE}"/>
                  </a:ext>
                </a:extLst>
              </p:cNvPr>
              <p:cNvSpPr txBox="1"/>
              <p:nvPr/>
            </p:nvSpPr>
            <p:spPr>
              <a:xfrm>
                <a:off x="2284901" y="1223878"/>
                <a:ext cx="55888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altLang="zh-CN" sz="9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es-E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es-E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s-ES" altLang="zh-CN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0 </m:t>
                    </m:r>
                    <m:r>
                      <a:rPr kumimoji="0" lang="es-E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 </m:t>
                    </m:r>
                    <m:r>
                      <a:rPr kumimoji="0" lang="es-E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s-ES" altLang="zh-CN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  <m:r>
                      <a:rPr kumimoji="0" lang="es-E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s-ES" altLang="zh-CN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  <m:r>
                      <a:rPr kumimoji="0" lang="en-US" altLang="zh-CN" sz="9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es-ES" altLang="zh-CN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s-E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 </m:t>
                    </m:r>
                    <m:r>
                      <a:rPr kumimoji="0" lang="es-E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s-ES" altLang="zh-CN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s-E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s-ES" altLang="zh-CN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altLang="zh-CN" sz="9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es-ES" altLang="zh-CN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s-E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 · · · + </m:t>
                    </m:r>
                    <m:r>
                      <a:rPr kumimoji="0" lang="es-E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CN" sz="9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r>
                      <a:rPr kumimoji="0" lang="es-ES" altLang="zh-CN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9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𝑁𝑖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1F8442-8350-B84F-466D-C5191862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901" y="1223878"/>
                <a:ext cx="5588869" cy="400110"/>
              </a:xfrm>
              <a:prstGeom prst="rect">
                <a:avLst/>
              </a:prstGeom>
              <a:blipFill>
                <a:blip r:embed="rId3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1CC67FD-5626-1A82-C4EE-29833F2438E3}"/>
                  </a:ext>
                </a:extLst>
              </p:cNvPr>
              <p:cNvSpPr txBox="1"/>
              <p:nvPr/>
            </p:nvSpPr>
            <p:spPr>
              <a:xfrm>
                <a:off x="2123536" y="3059668"/>
                <a:ext cx="2862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最优参数选择，最小化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𝜖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1CC67FD-5626-1A82-C4EE-29833F24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536" y="3059668"/>
                <a:ext cx="2862130" cy="369332"/>
              </a:xfrm>
              <a:prstGeom prst="rect">
                <a:avLst/>
              </a:prstGeom>
              <a:blipFill>
                <a:blip r:embed="rId4"/>
                <a:stretch>
                  <a:fillRect l="-1702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88F59EA-F21F-CA0E-2372-ACDD56F8E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35" y="3244334"/>
            <a:ext cx="3907438" cy="11477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23CEE6-AD09-755D-6C42-784EE03E5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434" y="4213467"/>
            <a:ext cx="2711589" cy="23369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8D1225-AB34-9120-B498-6B8C1006A8A0}"/>
              </a:ext>
            </a:extLst>
          </p:cNvPr>
          <p:cNvSpPr txBox="1"/>
          <p:nvPr/>
        </p:nvSpPr>
        <p:spPr>
          <a:xfrm>
            <a:off x="7074187" y="6446844"/>
            <a:ext cx="6096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推导过程：https://economictheoryblog.com/2015/02/19/ols_estimator/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1891CD-7850-4D35-B0B9-767391466683}"/>
              </a:ext>
            </a:extLst>
          </p:cNvPr>
          <p:cNvGrpSpPr/>
          <p:nvPr/>
        </p:nvGrpSpPr>
        <p:grpSpPr>
          <a:xfrm>
            <a:off x="478108" y="3604347"/>
            <a:ext cx="2955152" cy="1575431"/>
            <a:chOff x="478108" y="3423587"/>
            <a:chExt cx="2955152" cy="1575431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556D0276-D470-456E-BED5-ED3E6A333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08" y="3423587"/>
              <a:ext cx="2955152" cy="15754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inherit"/>
                </a:rPr>
                <a:t>普通最小二乘估计器 (OLS) 的思想在于</a:t>
              </a: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 </a:t>
              </a: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     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inherit"/>
                </a:rPr>
                <a:t>以这样一种方式进行选择，即样本中的残差平方和 (即</a:t>
              </a: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 </a:t>
              </a: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                          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inherit"/>
                </a:rPr>
                <a:t>) 尽可能小。从数学上讲，这意味着为了估计   </a:t>
              </a:r>
              <a:r>
                <a:rPr kumimoji="0" lang="zh-CN" altLang="en-US" sz="12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inherit"/>
                </a:rPr>
                <a:t>，</a:t>
              </a: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 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inherit"/>
                </a:rPr>
                <a:t>我们必须最小化</a:t>
              </a: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 </a:t>
              </a: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                          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  <a:ea typeface="inherit"/>
                </a:rPr>
                <a:t>矩阵符号中的</a:t>
              </a: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  </a:t>
              </a: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 </a:t>
              </a: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pic>
          <p:nvPicPr>
            <p:cNvPr id="1026" name="Picture 2" descr="双}">
              <a:extLst>
                <a:ext uri="{FF2B5EF4-FFF2-40B4-BE49-F238E27FC236}">
                  <a16:creationId xmlns:a16="http://schemas.microsoft.com/office/drawing/2014/main" id="{7F742DC3-2356-415F-89C1-01422A2A7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438" y="3555741"/>
              <a:ext cx="104775" cy="142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\sum_{i=1}^{N} \epsilon_{i}">
              <a:extLst>
                <a:ext uri="{FF2B5EF4-FFF2-40B4-BE49-F238E27FC236}">
                  <a16:creationId xmlns:a16="http://schemas.microsoft.com/office/drawing/2014/main" id="{ADD46CD6-FC80-4963-9E50-D329CBC18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009" y="4128780"/>
              <a:ext cx="48577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">
              <a:extLst>
                <a:ext uri="{FF2B5EF4-FFF2-40B4-BE49-F238E27FC236}">
                  <a16:creationId xmlns:a16="http://schemas.microsoft.com/office/drawing/2014/main" id="{477F4EFE-4D95-4336-8DE9-1CC5ED2B3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233" y="4506363"/>
              <a:ext cx="66675" cy="1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\sum_{i=1}^{N} \epsilon_{i}">
              <a:extLst>
                <a:ext uri="{FF2B5EF4-FFF2-40B4-BE49-F238E27FC236}">
                  <a16:creationId xmlns:a16="http://schemas.microsoft.com/office/drawing/2014/main" id="{8F6D25EF-09D3-4274-A91B-CDBF1F74D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74" y="4757792"/>
              <a:ext cx="48577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呸呸呸">
              <a:extLst>
                <a:ext uri="{FF2B5EF4-FFF2-40B4-BE49-F238E27FC236}">
                  <a16:creationId xmlns:a16="http://schemas.microsoft.com/office/drawing/2014/main" id="{D9756553-51E1-466C-9FBD-420DAC0B2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536" y="4802767"/>
              <a:ext cx="171450" cy="12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810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BF508-A8AA-566B-CD06-CAF23542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A45A60C-2973-BDB0-C797-870D3836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Visualization of multiple linear regression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BC4EC9-C4D8-7A57-D647-B07CE575A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3" y="1321083"/>
            <a:ext cx="5826455" cy="46611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293C23D-2119-236F-ACC2-9EB45E2ED1C1}"/>
              </a:ext>
            </a:extLst>
          </p:cNvPr>
          <p:cNvSpPr txBox="1"/>
          <p:nvPr/>
        </p:nvSpPr>
        <p:spPr>
          <a:xfrm>
            <a:off x="6027385" y="6549659"/>
            <a:ext cx="6096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https://aegis4048.github.io/mutiple_linear_regression_and_visualization_in_python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82E415-D5DB-4A5E-34C9-57BD51C197C7}"/>
              </a:ext>
            </a:extLst>
          </p:cNvPr>
          <p:cNvSpPr txBox="1"/>
          <p:nvPr/>
        </p:nvSpPr>
        <p:spPr>
          <a:xfrm>
            <a:off x="5839350" y="1321083"/>
            <a:ext cx="385233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GasProd ~ Brittleness + Porosity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7DCADD-A6EF-B304-D2A5-E2533123E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78" y="2652615"/>
            <a:ext cx="5306816" cy="26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6374CD-E192-4271-BEFC-663328E52ECF}"/>
              </a:ext>
            </a:extLst>
          </p:cNvPr>
          <p:cNvSpPr/>
          <p:nvPr/>
        </p:nvSpPr>
        <p:spPr>
          <a:xfrm>
            <a:off x="7624296" y="6305553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Helvetica Neue"/>
              </a:rPr>
              <a:t>样本数据与石油天然气行业相关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45DABB-7944-4EDF-8DD8-253ACE67564B}"/>
              </a:ext>
            </a:extLst>
          </p:cNvPr>
          <p:cNvSpPr/>
          <p:nvPr/>
        </p:nvSpPr>
        <p:spPr>
          <a:xfrm>
            <a:off x="3309532" y="603587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脆性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074CDA-177D-4A54-B51F-41EAEE51F473}"/>
              </a:ext>
            </a:extLst>
          </p:cNvPr>
          <p:cNvSpPr/>
          <p:nvPr/>
        </p:nvSpPr>
        <p:spPr>
          <a:xfrm>
            <a:off x="339723" y="3429000"/>
            <a:ext cx="898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ea"/>
              </a:rPr>
              <a:t>每日天然气产量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64CE64-4DCF-4DF3-AD18-0741E25FB6AF}"/>
              </a:ext>
            </a:extLst>
          </p:cNvPr>
          <p:cNvSpPr/>
          <p:nvPr/>
        </p:nvSpPr>
        <p:spPr>
          <a:xfrm>
            <a:off x="5133207" y="3651665"/>
            <a:ext cx="7848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ea"/>
              </a:rPr>
              <a:t>井平均孔隙度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5E449E-361D-46CE-8236-92B8A7F4FB56}"/>
              </a:ext>
            </a:extLst>
          </p:cNvPr>
          <p:cNvSpPr/>
          <p:nvPr/>
        </p:nvSpPr>
        <p:spPr>
          <a:xfrm>
            <a:off x="6300928" y="2132789"/>
            <a:ext cx="898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ea"/>
              </a:rPr>
              <a:t>每日天然气产量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5F01B6-77DD-4C01-8202-626DF7BDE412}"/>
              </a:ext>
            </a:extLst>
          </p:cNvPr>
          <p:cNvSpPr/>
          <p:nvPr/>
        </p:nvSpPr>
        <p:spPr>
          <a:xfrm>
            <a:off x="8716455" y="5344122"/>
            <a:ext cx="1349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ea"/>
              </a:rPr>
              <a:t>井平均孔隙度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7D26CF-1081-431A-8983-F3B4257E2B37}"/>
              </a:ext>
            </a:extLst>
          </p:cNvPr>
          <p:cNvSpPr/>
          <p:nvPr/>
        </p:nvSpPr>
        <p:spPr>
          <a:xfrm>
            <a:off x="189689" y="6360717"/>
            <a:ext cx="31198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</a:rPr>
              <a:t>一般认为，判定系数</a:t>
            </a:r>
            <a:r>
              <a:rPr lang="en-US" altLang="zh-CN" sz="1200" dirty="0">
                <a:latin typeface="arial" panose="020B0604020202020204" pitchFamily="34" charset="0"/>
              </a:rPr>
              <a:t>R</a:t>
            </a:r>
            <a:r>
              <a:rPr lang="en-US" altLang="zh-CN" sz="1200" baseline="30000" dirty="0">
                <a:latin typeface="arial" panose="020B0604020202020204" pitchFamily="34" charset="0"/>
              </a:rPr>
              <a:t>2</a:t>
            </a:r>
            <a:r>
              <a:rPr lang="zh-CN" altLang="en-US" sz="1200" dirty="0">
                <a:latin typeface="arial" panose="020B0604020202020204" pitchFamily="34" charset="0"/>
              </a:rPr>
              <a:t>的值在</a:t>
            </a:r>
            <a:r>
              <a:rPr lang="en-US" altLang="zh-CN" sz="1200" dirty="0">
                <a:latin typeface="arial" panose="020B0604020202020204" pitchFamily="34" charset="0"/>
              </a:rPr>
              <a:t>0.5</a:t>
            </a:r>
            <a:r>
              <a:rPr lang="zh-CN" altLang="en-US" sz="1200" dirty="0">
                <a:latin typeface="arial" panose="020B0604020202020204" pitchFamily="34" charset="0"/>
              </a:rPr>
              <a:t>以上代表回归方程拟合较好，回归方程的精度较高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7464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02E91"/>
      </a:accent1>
      <a:accent2>
        <a:srgbClr val="0151E8"/>
      </a:accent2>
      <a:accent3>
        <a:srgbClr val="3685F2"/>
      </a:accent3>
      <a:accent4>
        <a:srgbClr val="5066A3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30974</TotalTime>
  <Words>2859</Words>
  <Application>Microsoft Office PowerPoint</Application>
  <PresentationFormat>Widescreen</PresentationFormat>
  <Paragraphs>272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-apple-system</vt:lpstr>
      <vt:lpstr>Helvetica Neue</vt:lpstr>
      <vt:lpstr>inherit</vt:lpstr>
      <vt:lpstr>SourceSansPro</vt:lpstr>
      <vt:lpstr>思源宋体 CN</vt:lpstr>
      <vt:lpstr>宋体</vt:lpstr>
      <vt:lpstr>微软雅黑</vt:lpstr>
      <vt:lpstr>Arial</vt:lpstr>
      <vt:lpstr>Arial</vt:lpstr>
      <vt:lpstr>Calibri</vt:lpstr>
      <vt:lpstr>Cambria Math</vt:lpstr>
      <vt:lpstr>Symbol</vt:lpstr>
      <vt:lpstr>Wingdings</vt:lpstr>
      <vt:lpstr>Office Theme</vt:lpstr>
      <vt:lpstr>主题5</vt:lpstr>
      <vt:lpstr>生物医学统计概论(BI148-2)</vt:lpstr>
      <vt:lpstr>课程内容安排</vt:lpstr>
      <vt:lpstr>PowerPoint Presentation</vt:lpstr>
      <vt:lpstr>PowerPoint Presentation</vt:lpstr>
      <vt:lpstr>Unit 4 Outline</vt:lpstr>
      <vt:lpstr>本节课的目标</vt:lpstr>
      <vt:lpstr>1.0 定义 Multiple Linear Regression &amp; General Linear Regression</vt:lpstr>
      <vt:lpstr>1.1 MLR 参数估计方法</vt:lpstr>
      <vt:lpstr>1.2 Visualization of multiple linear regression</vt:lpstr>
      <vt:lpstr>1.3  MLR Python例子（ mtcar ）: mpg~hp+wt</vt:lpstr>
      <vt:lpstr>1.4 smf.ols.summary() 及结果解释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MLR模型中得交互作用（Interactions)</vt:lpstr>
      <vt:lpstr>MLR分析结果的解释</vt:lpstr>
      <vt:lpstr>1.5 MLR结果的汇报</vt:lpstr>
      <vt:lpstr>1.6 实际中得Model Selection (模型中的变量/因素选择方法)</vt:lpstr>
      <vt:lpstr>Model selection for explanatory models</vt:lpstr>
      <vt:lpstr>PowerPoint Presentation</vt:lpstr>
      <vt:lpstr>PowerPoint Presentation</vt:lpstr>
      <vt:lpstr>Adjusted R-squared (调整R方) </vt:lpstr>
      <vt:lpstr>1.6C 欠拟合 和过拟合问题</vt:lpstr>
      <vt:lpstr>1.7 MLR 的假设条件</vt:lpstr>
      <vt:lpstr>1.8 扩展（option)： OLS 的缺点- 对outlier值比较敏感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Guan Ning Lin</dc:creator>
  <cp:lastModifiedBy>Guan Ning Lin</cp:lastModifiedBy>
  <cp:revision>5553</cp:revision>
  <dcterms:created xsi:type="dcterms:W3CDTF">2019-04-20T07:37:13Z</dcterms:created>
  <dcterms:modified xsi:type="dcterms:W3CDTF">2022-05-31T15:09:31Z</dcterms:modified>
</cp:coreProperties>
</file>